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67"/>
  </p:notesMasterIdLst>
  <p:sldIdLst>
    <p:sldId id="256" r:id="rId2"/>
    <p:sldId id="309" r:id="rId3"/>
    <p:sldId id="258" r:id="rId4"/>
    <p:sldId id="273" r:id="rId5"/>
    <p:sldId id="271" r:id="rId6"/>
    <p:sldId id="272" r:id="rId7"/>
    <p:sldId id="261" r:id="rId8"/>
    <p:sldId id="262" r:id="rId9"/>
    <p:sldId id="281" r:id="rId10"/>
    <p:sldId id="274" r:id="rId11"/>
    <p:sldId id="275" r:id="rId12"/>
    <p:sldId id="276" r:id="rId13"/>
    <p:sldId id="278" r:id="rId14"/>
    <p:sldId id="277" r:id="rId15"/>
    <p:sldId id="279" r:id="rId16"/>
    <p:sldId id="259" r:id="rId17"/>
    <p:sldId id="287" r:id="rId18"/>
    <p:sldId id="260" r:id="rId19"/>
    <p:sldId id="288" r:id="rId20"/>
    <p:sldId id="289" r:id="rId21"/>
    <p:sldId id="286" r:id="rId22"/>
    <p:sldId id="263" r:id="rId23"/>
    <p:sldId id="301" r:id="rId24"/>
    <p:sldId id="302" r:id="rId25"/>
    <p:sldId id="310" r:id="rId26"/>
    <p:sldId id="311" r:id="rId27"/>
    <p:sldId id="290" r:id="rId28"/>
    <p:sldId id="266" r:id="rId29"/>
    <p:sldId id="292" r:id="rId30"/>
    <p:sldId id="293" r:id="rId31"/>
    <p:sldId id="264" r:id="rId32"/>
    <p:sldId id="305" r:id="rId33"/>
    <p:sldId id="306" r:id="rId34"/>
    <p:sldId id="307" r:id="rId35"/>
    <p:sldId id="308" r:id="rId36"/>
    <p:sldId id="291" r:id="rId37"/>
    <p:sldId id="304" r:id="rId38"/>
    <p:sldId id="295" r:id="rId39"/>
    <p:sldId id="296" r:id="rId40"/>
    <p:sldId id="294" r:id="rId41"/>
    <p:sldId id="297" r:id="rId42"/>
    <p:sldId id="298" r:id="rId43"/>
    <p:sldId id="299" r:id="rId44"/>
    <p:sldId id="267" r:id="rId45"/>
    <p:sldId id="300" r:id="rId46"/>
    <p:sldId id="312" r:id="rId47"/>
    <p:sldId id="313" r:id="rId48"/>
    <p:sldId id="314" r:id="rId49"/>
    <p:sldId id="315" r:id="rId50"/>
    <p:sldId id="280" r:id="rId51"/>
    <p:sldId id="316" r:id="rId52"/>
    <p:sldId id="317" r:id="rId53"/>
    <p:sldId id="318" r:id="rId54"/>
    <p:sldId id="319" r:id="rId55"/>
    <p:sldId id="283" r:id="rId56"/>
    <p:sldId id="284" r:id="rId57"/>
    <p:sldId id="320" r:id="rId58"/>
    <p:sldId id="321" r:id="rId59"/>
    <p:sldId id="322" r:id="rId60"/>
    <p:sldId id="323" r:id="rId61"/>
    <p:sldId id="282" r:id="rId62"/>
    <p:sldId id="324" r:id="rId63"/>
    <p:sldId id="325" r:id="rId64"/>
    <p:sldId id="326" r:id="rId65"/>
    <p:sldId id="269" r:id="rId66"/>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CA0C57-8933-C149-A007-893A1FF001F9}">
          <p14:sldIdLst>
            <p14:sldId id="256"/>
            <p14:sldId id="309"/>
            <p14:sldId id="258"/>
            <p14:sldId id="273"/>
            <p14:sldId id="271"/>
            <p14:sldId id="272"/>
            <p14:sldId id="261"/>
          </p14:sldIdLst>
        </p14:section>
        <p14:section name="Context" id="{E5E84C27-881C-2142-921C-A1D10B445E57}">
          <p14:sldIdLst>
            <p14:sldId id="262"/>
            <p14:sldId id="281"/>
            <p14:sldId id="274"/>
            <p14:sldId id="275"/>
            <p14:sldId id="276"/>
            <p14:sldId id="278"/>
            <p14:sldId id="277"/>
            <p14:sldId id="279"/>
          </p14:sldIdLst>
        </p14:section>
        <p14:section name="Record Linkage" id="{B741A9D6-53A2-374A-9531-574D497C0652}">
          <p14:sldIdLst>
            <p14:sldId id="259"/>
            <p14:sldId id="287"/>
            <p14:sldId id="260"/>
            <p14:sldId id="288"/>
            <p14:sldId id="289"/>
            <p14:sldId id="286"/>
          </p14:sldIdLst>
        </p14:section>
        <p14:section name="M-Tree" id="{0CBADF2D-5553-5A40-9BFA-1A19DC3136AC}">
          <p14:sldIdLst>
            <p14:sldId id="263"/>
            <p14:sldId id="301"/>
            <p14:sldId id="302"/>
            <p14:sldId id="310"/>
            <p14:sldId id="311"/>
            <p14:sldId id="290"/>
          </p14:sldIdLst>
        </p14:section>
        <p14:section name="Approach" id="{6DF5F3D4-6BC7-1E44-82EE-7C94B38D8415}">
          <p14:sldIdLst>
            <p14:sldId id="266"/>
            <p14:sldId id="292"/>
            <p14:sldId id="293"/>
          </p14:sldIdLst>
        </p14:section>
        <p14:section name="Evaluation" id="{CC28D7BB-D19C-9848-8164-2BCDAA326421}">
          <p14:sldIdLst>
            <p14:sldId id="264"/>
            <p14:sldId id="305"/>
            <p14:sldId id="306"/>
            <p14:sldId id="307"/>
            <p14:sldId id="308"/>
            <p14:sldId id="291"/>
            <p14:sldId id="304"/>
            <p14:sldId id="295"/>
            <p14:sldId id="296"/>
            <p14:sldId id="294"/>
            <p14:sldId id="297"/>
            <p14:sldId id="298"/>
            <p14:sldId id="299"/>
          </p14:sldIdLst>
        </p14:section>
        <p14:section name="Future Work" id="{02F882C0-3D78-C24E-B4BB-8C9DBDE0167E}">
          <p14:sldIdLst>
            <p14:sldId id="267"/>
            <p14:sldId id="300"/>
          </p14:sldIdLst>
        </p14:section>
        <p14:section name="Effect of similarity" id="{CF8E9EB1-2187-C64C-AEBD-F163EFFD436B}">
          <p14:sldIdLst>
            <p14:sldId id="312"/>
            <p14:sldId id="313"/>
            <p14:sldId id="314"/>
            <p14:sldId id="315"/>
            <p14:sldId id="280"/>
            <p14:sldId id="316"/>
            <p14:sldId id="317"/>
            <p14:sldId id="318"/>
            <p14:sldId id="319"/>
            <p14:sldId id="283"/>
            <p14:sldId id="284"/>
            <p14:sldId id="320"/>
            <p14:sldId id="321"/>
            <p14:sldId id="322"/>
            <p14:sldId id="323"/>
            <p14:sldId id="282"/>
            <p14:sldId id="324"/>
            <p14:sldId id="325"/>
            <p14:sldId id="326"/>
          </p14:sldIdLst>
        </p14:section>
        <p14:section name="Final" id="{436FF356-DCB9-A541-BD5D-BCEA485E83A8}">
          <p14:sldIdLst>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6"/>
    <p:restoredTop sz="94714"/>
  </p:normalViewPr>
  <p:slideViewPr>
    <p:cSldViewPr snapToGrid="0" snapToObjects="1">
      <p:cViewPr varScale="1">
        <p:scale>
          <a:sx n="208" d="100"/>
          <a:sy n="208" d="100"/>
        </p:scale>
        <p:origin x="200" y="4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mbria Regular"/>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mbria Regular"/>
              </a:defRPr>
            </a:lvl1pPr>
          </a:lstStyle>
          <a:p>
            <a:fld id="{6349F3DB-DA5B-3840-948D-FD4BE57631DC}" type="datetimeFigureOut">
              <a:rPr lang="en-GB" smtClean="0"/>
              <a:pPr/>
              <a:t>30/05/2018</a:t>
            </a:fld>
            <a:endParaRPr lang="en-GB" dirty="0"/>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mbria Regular"/>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mbria Regular"/>
              </a:defRPr>
            </a:lvl1pPr>
          </a:lstStyle>
          <a:p>
            <a:fld id="{68A5EE29-E0FC-6C4A-823E-2A3F05D8BE35}" type="slidenum">
              <a:rPr lang="en-GB" smtClean="0"/>
              <a:pPr/>
              <a:t>‹#›</a:t>
            </a:fld>
            <a:endParaRPr lang="en-GB" dirty="0"/>
          </a:p>
        </p:txBody>
      </p:sp>
    </p:spTree>
    <p:extLst>
      <p:ext uri="{BB962C8B-B14F-4D97-AF65-F5344CB8AC3E}">
        <p14:creationId xmlns:p14="http://schemas.microsoft.com/office/powerpoint/2010/main" val="1003417833"/>
      </p:ext>
    </p:extLst>
  </p:cSld>
  <p:clrMap bg1="lt1" tx1="dk1" bg2="lt2" tx2="dk2" accent1="accent1" accent2="accent2" accent3="accent3" accent4="accent4" accent5="accent5" accent6="accent6" hlink="hlink" folHlink="folHlink"/>
  <p:notesStyle>
    <a:lvl1pPr marL="0" algn="l" defTabSz="713232" rtl="0" eaLnBrk="1" latinLnBrk="0" hangingPunct="1">
      <a:defRPr sz="936" b="0" i="0" kern="1200">
        <a:solidFill>
          <a:schemeClr val="tx1"/>
        </a:solidFill>
        <a:latin typeface="Cambria Regular"/>
        <a:ea typeface="+mn-ea"/>
        <a:cs typeface="+mn-cs"/>
      </a:defRPr>
    </a:lvl1pPr>
    <a:lvl2pPr marL="356616" algn="l" defTabSz="713232" rtl="0" eaLnBrk="1" latinLnBrk="0" hangingPunct="1">
      <a:defRPr sz="936" b="0" i="0" kern="1200">
        <a:solidFill>
          <a:schemeClr val="tx1"/>
        </a:solidFill>
        <a:latin typeface="Cambria Regular"/>
        <a:ea typeface="+mn-ea"/>
        <a:cs typeface="+mn-cs"/>
      </a:defRPr>
    </a:lvl2pPr>
    <a:lvl3pPr marL="713232" algn="l" defTabSz="713232" rtl="0" eaLnBrk="1" latinLnBrk="0" hangingPunct="1">
      <a:defRPr sz="936" b="0" i="0" kern="1200">
        <a:solidFill>
          <a:schemeClr val="tx1"/>
        </a:solidFill>
        <a:latin typeface="Cambria Regular"/>
        <a:ea typeface="+mn-ea"/>
        <a:cs typeface="+mn-cs"/>
      </a:defRPr>
    </a:lvl3pPr>
    <a:lvl4pPr marL="1069848" algn="l" defTabSz="713232" rtl="0" eaLnBrk="1" latinLnBrk="0" hangingPunct="1">
      <a:defRPr sz="936" b="0" i="0" kern="1200">
        <a:solidFill>
          <a:schemeClr val="tx1"/>
        </a:solidFill>
        <a:latin typeface="Cambria Regular"/>
        <a:ea typeface="+mn-ea"/>
        <a:cs typeface="+mn-cs"/>
      </a:defRPr>
    </a:lvl4pPr>
    <a:lvl5pPr marL="1426464" algn="l" defTabSz="713232" rtl="0" eaLnBrk="1" latinLnBrk="0" hangingPunct="1">
      <a:defRPr sz="936" b="0" i="0" kern="1200">
        <a:solidFill>
          <a:schemeClr val="tx1"/>
        </a:solidFill>
        <a:latin typeface="Cambria Regular"/>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5BB7133-D328-944E-8FED-F40FE5DCD34F}" type="slidenum">
              <a:rPr lang="en-GB" smtClean="0"/>
              <a:t>58</a:t>
            </a:fld>
            <a:endParaRPr lang="en-GB"/>
          </a:p>
        </p:txBody>
      </p:sp>
    </p:spTree>
    <p:extLst>
      <p:ext uri="{BB962C8B-B14F-4D97-AF65-F5344CB8AC3E}">
        <p14:creationId xmlns:p14="http://schemas.microsoft.com/office/powerpoint/2010/main" val="2483239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GB"/>
              <a:t>30/05/2018</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2836810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GB"/>
              <a:t>30/05/2018</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2541570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GB"/>
              <a:t>30/05/2018</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2458876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54256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GB"/>
              <a:t>30/05/2018</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3022674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GB"/>
              <a:t>30/05/2018</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3255754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GB"/>
              <a:t>30/05/2018</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3544646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GB"/>
              <a:t>30/05/2018</a:t>
            </a:r>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341171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GB"/>
              <a:t>30/05/2018</a:t>
            </a:r>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3921702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a:t>30/05/2018</a:t>
            </a:r>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3409390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GB"/>
              <a:t>30/05/2018</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3792331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r>
              <a:rPr lang="en-GB"/>
              <a:t>30/05/2018</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DEB7051-B6B1-F543-9CF9-C86EC8053CB5}" type="slidenum">
              <a:rPr lang="en-GB" smtClean="0"/>
              <a:t>‹#›</a:t>
            </a:fld>
            <a:endParaRPr lang="en-GB"/>
          </a:p>
        </p:txBody>
      </p:sp>
    </p:spTree>
    <p:extLst>
      <p:ext uri="{BB962C8B-B14F-4D97-AF65-F5344CB8AC3E}">
        <p14:creationId xmlns:p14="http://schemas.microsoft.com/office/powerpoint/2010/main" val="3532224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37695" y="5292246"/>
            <a:ext cx="202623" cy="304271"/>
          </a:xfrm>
          <a:prstGeom prst="rect">
            <a:avLst/>
          </a:prstGeom>
        </p:spPr>
        <p:txBody>
          <a:bodyPr vert="horz" lIns="91440" tIns="45720" rIns="91440" bIns="45720" rtlCol="0" anchor="ctr"/>
          <a:lstStyle>
            <a:lvl1pPr algn="l">
              <a:defRPr sz="900" b="0" i="0">
                <a:solidFill>
                  <a:schemeClr val="tx1">
                    <a:tint val="75000"/>
                  </a:schemeClr>
                </a:solidFill>
                <a:latin typeface="Cambria Regular"/>
              </a:defRPr>
            </a:lvl1pPr>
          </a:lstStyle>
          <a:p>
            <a:r>
              <a:rPr lang="en-GB"/>
              <a:t>30/05/2018</a:t>
            </a:r>
            <a:endParaRPr lang="en-GB" dirty="0"/>
          </a:p>
        </p:txBody>
      </p:sp>
      <p:sp>
        <p:nvSpPr>
          <p:cNvPr id="5" name="Footer Placeholder 4"/>
          <p:cNvSpPr>
            <a:spLocks noGrp="1"/>
          </p:cNvSpPr>
          <p:nvPr>
            <p:ph type="ftr" sz="quarter" idx="3"/>
          </p:nvPr>
        </p:nvSpPr>
        <p:spPr>
          <a:xfrm>
            <a:off x="628650" y="5296959"/>
            <a:ext cx="5191414" cy="304271"/>
          </a:xfrm>
          <a:prstGeom prst="rect">
            <a:avLst/>
          </a:prstGeom>
        </p:spPr>
        <p:txBody>
          <a:bodyPr vert="horz" lIns="91440" tIns="45720" rIns="91440" bIns="45720" rtlCol="0" anchor="ctr"/>
          <a:lstStyle>
            <a:lvl1pPr algn="l">
              <a:defRPr sz="1100" b="1" i="0">
                <a:solidFill>
                  <a:schemeClr val="tx1">
                    <a:tint val="75000"/>
                  </a:schemeClr>
                </a:solidFill>
                <a:latin typeface="Cambria Regular"/>
              </a:defRPr>
            </a:lvl1pPr>
          </a:lstStyle>
          <a:p>
            <a:endParaRPr lang="en-GB"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1200" b="1" i="0">
                <a:solidFill>
                  <a:schemeClr val="tx1">
                    <a:tint val="75000"/>
                  </a:schemeClr>
                </a:solidFill>
                <a:latin typeface="Cambria Regular"/>
              </a:defRPr>
            </a:lvl1pPr>
          </a:lstStyle>
          <a:p>
            <a:fld id="{8DEB7051-B6B1-F543-9CF9-C86EC8053CB5}" type="slidenum">
              <a:rPr lang="en-GB" smtClean="0"/>
              <a:pPr/>
              <a:t>‹#›</a:t>
            </a:fld>
            <a:endParaRPr lang="en-GB" dirty="0"/>
          </a:p>
        </p:txBody>
      </p:sp>
    </p:spTree>
    <p:extLst>
      <p:ext uri="{BB962C8B-B14F-4D97-AF65-F5344CB8AC3E}">
        <p14:creationId xmlns:p14="http://schemas.microsoft.com/office/powerpoint/2010/main" val="530563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685800" rtl="0" eaLnBrk="1" latinLnBrk="0" hangingPunct="1">
        <a:lnSpc>
          <a:spcPct val="90000"/>
        </a:lnSpc>
        <a:spcBef>
          <a:spcPct val="0"/>
        </a:spcBef>
        <a:buNone/>
        <a:defRPr sz="3300" b="0" i="0" kern="1200">
          <a:solidFill>
            <a:schemeClr val="tx1"/>
          </a:solidFill>
          <a:latin typeface="Cambria Regular"/>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Cambria Regular"/>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Cambria Regular"/>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Cambria Regular"/>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Cambria Regular"/>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Cambria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digitisingscotland/pakdd2018-metric-linkag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Voronoi_diagram"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Voronoi_diagram"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Precision_and_recall"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digitisingscotland/pakdd2018-metric-linkag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digitisingscotland.cs.st-andrews.ac.u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30BA9-07A1-544B-926C-43C639CFD6D6}"/>
              </a:ext>
            </a:extLst>
          </p:cNvPr>
          <p:cNvSpPr>
            <a:spLocks noGrp="1"/>
          </p:cNvSpPr>
          <p:nvPr>
            <p:ph type="ctrTitle"/>
          </p:nvPr>
        </p:nvSpPr>
        <p:spPr>
          <a:xfrm>
            <a:off x="1143000" y="548108"/>
            <a:ext cx="6858000" cy="1884097"/>
          </a:xfrm>
        </p:spPr>
        <p:txBody>
          <a:bodyPr>
            <a:noAutofit/>
          </a:bodyPr>
          <a:lstStyle/>
          <a:p>
            <a:r>
              <a:rPr lang="en-GB" sz="4000" b="1" dirty="0">
                <a:latin typeface="Cambria" panose="02040503050406030204" pitchFamily="18" charset="0"/>
              </a:rPr>
              <a:t>Using Metric Space Indexing for Complete and Efficient Record Linkage</a:t>
            </a:r>
          </a:p>
        </p:txBody>
      </p:sp>
      <p:sp>
        <p:nvSpPr>
          <p:cNvPr id="3" name="Subtitle 2">
            <a:extLst>
              <a:ext uri="{FF2B5EF4-FFF2-40B4-BE49-F238E27FC236}">
                <a16:creationId xmlns:a16="http://schemas.microsoft.com/office/drawing/2014/main" id="{64865313-2CA9-6A43-A6CC-7A6D85E689F6}"/>
              </a:ext>
            </a:extLst>
          </p:cNvPr>
          <p:cNvSpPr>
            <a:spLocks noGrp="1"/>
          </p:cNvSpPr>
          <p:nvPr>
            <p:ph type="subTitle" idx="1"/>
          </p:nvPr>
        </p:nvSpPr>
        <p:spPr>
          <a:xfrm>
            <a:off x="1143000" y="2879033"/>
            <a:ext cx="6858000" cy="1379802"/>
          </a:xfrm>
        </p:spPr>
        <p:txBody>
          <a:bodyPr/>
          <a:lstStyle/>
          <a:p>
            <a:r>
              <a:rPr lang="en-GB" sz="2000" dirty="0">
                <a:latin typeface="Cambria" panose="02040503050406030204" pitchFamily="18" charset="0"/>
              </a:rPr>
              <a:t>Özgür Akgün</a:t>
            </a:r>
            <a:r>
              <a:rPr lang="en-GB" sz="2000" baseline="30000" dirty="0">
                <a:latin typeface="Cambria" panose="02040503050406030204" pitchFamily="18" charset="0"/>
              </a:rPr>
              <a:t>1</a:t>
            </a:r>
            <a:r>
              <a:rPr lang="en-GB" sz="2000" dirty="0">
                <a:latin typeface="Cambria" panose="02040503050406030204" pitchFamily="18" charset="0"/>
              </a:rPr>
              <a:t>, Alan Dearle</a:t>
            </a:r>
            <a:r>
              <a:rPr lang="en-GB" sz="2000" baseline="30000" dirty="0">
                <a:latin typeface="Cambria" panose="02040503050406030204" pitchFamily="18" charset="0"/>
              </a:rPr>
              <a:t>1</a:t>
            </a:r>
            <a:r>
              <a:rPr lang="en-GB" sz="2000" dirty="0">
                <a:latin typeface="Cambria" panose="02040503050406030204" pitchFamily="18" charset="0"/>
              </a:rPr>
              <a:t>, Graham Kirby</a:t>
            </a:r>
            <a:r>
              <a:rPr lang="en-GB" sz="2000" baseline="30000" dirty="0">
                <a:latin typeface="Cambria" panose="02040503050406030204" pitchFamily="18" charset="0"/>
              </a:rPr>
              <a:t>1</a:t>
            </a:r>
            <a:r>
              <a:rPr lang="en-GB" sz="2000" dirty="0">
                <a:latin typeface="Cambria" panose="02040503050406030204" pitchFamily="18" charset="0"/>
              </a:rPr>
              <a:t>, Peter Christen</a:t>
            </a:r>
            <a:r>
              <a:rPr lang="en-GB" sz="2000" baseline="30000" dirty="0">
                <a:latin typeface="Cambria" panose="02040503050406030204" pitchFamily="18" charset="0"/>
              </a:rPr>
              <a:t>2</a:t>
            </a:r>
          </a:p>
          <a:p>
            <a:r>
              <a:rPr lang="en-GB" sz="1600" baseline="30000" dirty="0">
                <a:latin typeface="Cambria" panose="02040503050406030204" pitchFamily="18" charset="0"/>
              </a:rPr>
              <a:t>1</a:t>
            </a:r>
            <a:r>
              <a:rPr lang="en-GB" sz="1600" dirty="0">
                <a:latin typeface="Cambria" panose="02040503050406030204" pitchFamily="18" charset="0"/>
              </a:rPr>
              <a:t> School of Computer Science, University of St Andrews</a:t>
            </a:r>
          </a:p>
          <a:p>
            <a:r>
              <a:rPr lang="en-GB" sz="1600" baseline="30000" dirty="0">
                <a:latin typeface="Cambria" panose="02040503050406030204" pitchFamily="18" charset="0"/>
              </a:rPr>
              <a:t>2</a:t>
            </a:r>
            <a:r>
              <a:rPr lang="en-GB" sz="1600" dirty="0">
                <a:latin typeface="Cambria" panose="02040503050406030204" pitchFamily="18" charset="0"/>
              </a:rPr>
              <a:t> Research School of Computer Science, The Australian National University</a:t>
            </a:r>
          </a:p>
          <a:p>
            <a:endParaRPr lang="en-GB" dirty="0">
              <a:latin typeface="Cambria" panose="02040503050406030204" pitchFamily="18" charset="0"/>
            </a:endParaRPr>
          </a:p>
        </p:txBody>
      </p:sp>
      <p:pic>
        <p:nvPicPr>
          <p:cNvPr id="4" name="Picture 3">
            <a:extLst>
              <a:ext uri="{FF2B5EF4-FFF2-40B4-BE49-F238E27FC236}">
                <a16:creationId xmlns:a16="http://schemas.microsoft.com/office/drawing/2014/main" id="{07103A0B-761B-E04C-99E8-4D8742EE3639}"/>
              </a:ext>
            </a:extLst>
          </p:cNvPr>
          <p:cNvPicPr>
            <a:picLocks noChangeAspect="1"/>
          </p:cNvPicPr>
          <p:nvPr/>
        </p:nvPicPr>
        <p:blipFill>
          <a:blip r:embed="rId2"/>
          <a:stretch>
            <a:fillRect/>
          </a:stretch>
        </p:blipFill>
        <p:spPr>
          <a:xfrm>
            <a:off x="447241" y="4258835"/>
            <a:ext cx="1543917" cy="1152000"/>
          </a:xfrm>
          <a:prstGeom prst="rect">
            <a:avLst/>
          </a:prstGeom>
        </p:spPr>
      </p:pic>
      <p:pic>
        <p:nvPicPr>
          <p:cNvPr id="6" name="Picture 5">
            <a:extLst>
              <a:ext uri="{FF2B5EF4-FFF2-40B4-BE49-F238E27FC236}">
                <a16:creationId xmlns:a16="http://schemas.microsoft.com/office/drawing/2014/main" id="{C3E4F5D3-5C68-FF4B-9308-7F12D968EB91}"/>
              </a:ext>
            </a:extLst>
          </p:cNvPr>
          <p:cNvPicPr>
            <a:picLocks noChangeAspect="1"/>
          </p:cNvPicPr>
          <p:nvPr/>
        </p:nvPicPr>
        <p:blipFill>
          <a:blip r:embed="rId3"/>
          <a:stretch>
            <a:fillRect/>
          </a:stretch>
        </p:blipFill>
        <p:spPr>
          <a:xfrm>
            <a:off x="2230324" y="4474835"/>
            <a:ext cx="1785883" cy="720000"/>
          </a:xfrm>
          <a:prstGeom prst="rect">
            <a:avLst/>
          </a:prstGeom>
        </p:spPr>
      </p:pic>
      <p:pic>
        <p:nvPicPr>
          <p:cNvPr id="8" name="Picture 7">
            <a:extLst>
              <a:ext uri="{FF2B5EF4-FFF2-40B4-BE49-F238E27FC236}">
                <a16:creationId xmlns:a16="http://schemas.microsoft.com/office/drawing/2014/main" id="{97B5EEC0-AC1A-8143-8FDE-414FCC5A3E99}"/>
              </a:ext>
            </a:extLst>
          </p:cNvPr>
          <p:cNvPicPr>
            <a:picLocks noChangeAspect="1"/>
          </p:cNvPicPr>
          <p:nvPr/>
        </p:nvPicPr>
        <p:blipFill rotWithShape="1">
          <a:blip r:embed="rId4"/>
          <a:srcRect l="8036" t="16304" r="8258" b="18904"/>
          <a:stretch/>
        </p:blipFill>
        <p:spPr>
          <a:xfrm>
            <a:off x="4255373" y="4474835"/>
            <a:ext cx="2114042" cy="720000"/>
          </a:xfrm>
          <a:prstGeom prst="rect">
            <a:avLst/>
          </a:prstGeom>
        </p:spPr>
      </p:pic>
      <p:pic>
        <p:nvPicPr>
          <p:cNvPr id="10" name="Picture 9">
            <a:extLst>
              <a:ext uri="{FF2B5EF4-FFF2-40B4-BE49-F238E27FC236}">
                <a16:creationId xmlns:a16="http://schemas.microsoft.com/office/drawing/2014/main" id="{42D26983-1579-7245-8568-CCBE662D35B9}"/>
              </a:ext>
            </a:extLst>
          </p:cNvPr>
          <p:cNvPicPr>
            <a:picLocks noChangeAspect="1"/>
          </p:cNvPicPr>
          <p:nvPr/>
        </p:nvPicPr>
        <p:blipFill>
          <a:blip r:embed="rId5"/>
          <a:stretch>
            <a:fillRect/>
          </a:stretch>
        </p:blipFill>
        <p:spPr>
          <a:xfrm>
            <a:off x="6608581" y="4474835"/>
            <a:ext cx="2103370" cy="720000"/>
          </a:xfrm>
          <a:prstGeom prst="rect">
            <a:avLst/>
          </a:prstGeom>
        </p:spPr>
      </p:pic>
    </p:spTree>
    <p:extLst>
      <p:ext uri="{BB962C8B-B14F-4D97-AF65-F5344CB8AC3E}">
        <p14:creationId xmlns:p14="http://schemas.microsoft.com/office/powerpoint/2010/main" val="248944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63E2-2AEB-C647-9EE4-206800B0D58D}"/>
              </a:ext>
            </a:extLst>
          </p:cNvPr>
          <p:cNvSpPr>
            <a:spLocks noGrp="1"/>
          </p:cNvSpPr>
          <p:nvPr>
            <p:ph type="title"/>
          </p:nvPr>
        </p:nvSpPr>
        <p:spPr/>
        <p:txBody>
          <a:bodyPr/>
          <a:lstStyle/>
          <a:p>
            <a:r>
              <a:rPr lang="en-GB" dirty="0"/>
              <a:t>Scotland’s Records - Births</a:t>
            </a:r>
          </a:p>
        </p:txBody>
      </p:sp>
      <p:sp>
        <p:nvSpPr>
          <p:cNvPr id="3" name="Content Placeholder 2">
            <a:extLst>
              <a:ext uri="{FF2B5EF4-FFF2-40B4-BE49-F238E27FC236}">
                <a16:creationId xmlns:a16="http://schemas.microsoft.com/office/drawing/2014/main" id="{B08B17D5-549D-2345-9398-6E0D0EC50561}"/>
              </a:ext>
            </a:extLst>
          </p:cNvPr>
          <p:cNvSpPr>
            <a:spLocks noGrp="1"/>
          </p:cNvSpPr>
          <p:nvPr>
            <p:ph idx="1"/>
          </p:nvPr>
        </p:nvSpPr>
        <p:spPr/>
        <p:txBody>
          <a:bodyPr numCol="2">
            <a:normAutofit fontScale="77500" lnSpcReduction="20000"/>
          </a:bodyPr>
          <a:lstStyle/>
          <a:p>
            <a:r>
              <a:rPr lang="en-GB" dirty="0"/>
              <a:t>1. Unique 'Record' Identifier</a:t>
            </a:r>
          </a:p>
          <a:p>
            <a:r>
              <a:rPr lang="en-GB" dirty="0"/>
              <a:t>2. Child’s surname</a:t>
            </a:r>
          </a:p>
          <a:p>
            <a:r>
              <a:rPr lang="en-GB" dirty="0"/>
              <a:t>3. Child’s Forename</a:t>
            </a:r>
          </a:p>
          <a:p>
            <a:r>
              <a:rPr lang="en-GB" dirty="0"/>
              <a:t>4. Sex</a:t>
            </a:r>
          </a:p>
          <a:p>
            <a:r>
              <a:rPr lang="en-GB" dirty="0"/>
              <a:t>5. Year of Registration</a:t>
            </a:r>
          </a:p>
          <a:p>
            <a:r>
              <a:rPr lang="en-GB" dirty="0"/>
              <a:t>6. Registration District Number</a:t>
            </a:r>
          </a:p>
          <a:p>
            <a:r>
              <a:rPr lang="en-GB" dirty="0"/>
              <a:t>7. Registration District Suffix</a:t>
            </a:r>
          </a:p>
          <a:p>
            <a:r>
              <a:rPr lang="en-GB" dirty="0"/>
              <a:t>8. Entry</a:t>
            </a:r>
          </a:p>
          <a:p>
            <a:r>
              <a:rPr lang="en-GB" dirty="0"/>
              <a:t>9. Birth Day</a:t>
            </a:r>
          </a:p>
          <a:p>
            <a:r>
              <a:rPr lang="en-GB" dirty="0"/>
              <a:t>10. Birth Month</a:t>
            </a:r>
          </a:p>
          <a:p>
            <a:r>
              <a:rPr lang="en-GB" dirty="0"/>
              <a:t>11. Birth Year </a:t>
            </a:r>
          </a:p>
          <a:p>
            <a:r>
              <a:rPr lang="en-GB" dirty="0"/>
              <a:t>12. Mother’s Maiden Surname</a:t>
            </a:r>
          </a:p>
          <a:p>
            <a:r>
              <a:rPr lang="en-GB" dirty="0"/>
              <a:t>13. Birth Address</a:t>
            </a:r>
          </a:p>
          <a:p>
            <a:r>
              <a:rPr lang="en-GB" dirty="0"/>
              <a:t>14. Father’s Forename</a:t>
            </a:r>
          </a:p>
          <a:p>
            <a:r>
              <a:rPr lang="en-GB" dirty="0"/>
              <a:t>15. Father’s Surname</a:t>
            </a:r>
          </a:p>
          <a:p>
            <a:r>
              <a:rPr lang="en-GB" dirty="0"/>
              <a:t>16. Father’s Occupation</a:t>
            </a:r>
          </a:p>
          <a:p>
            <a:r>
              <a:rPr lang="en-GB" dirty="0"/>
              <a:t>17. Mother’s Forename</a:t>
            </a:r>
          </a:p>
          <a:p>
            <a:r>
              <a:rPr lang="en-GB" dirty="0"/>
              <a:t>18. Mother’s Surname</a:t>
            </a:r>
          </a:p>
          <a:p>
            <a:r>
              <a:rPr lang="en-GB" dirty="0"/>
              <a:t>19. Parent’s Day of Marriage</a:t>
            </a:r>
          </a:p>
          <a:p>
            <a:r>
              <a:rPr lang="en-GB" dirty="0"/>
              <a:t>20. Parent’s Month of Marriage</a:t>
            </a:r>
          </a:p>
          <a:p>
            <a:r>
              <a:rPr lang="en-GB" dirty="0"/>
              <a:t>21. Parent’s Year of Marriage</a:t>
            </a:r>
          </a:p>
          <a:p>
            <a:r>
              <a:rPr lang="en-GB" dirty="0"/>
              <a:t>22. Parents Place of Marriage</a:t>
            </a:r>
          </a:p>
          <a:p>
            <a:r>
              <a:rPr lang="en-GB" dirty="0"/>
              <a:t>23. Illegitimate indicator</a:t>
            </a:r>
          </a:p>
          <a:p>
            <a:r>
              <a:rPr lang="en-GB" dirty="0"/>
              <a:t>24. Informant</a:t>
            </a:r>
          </a:p>
          <a:p>
            <a:r>
              <a:rPr lang="en-GB" dirty="0"/>
              <a:t>25. Informant did not Sign</a:t>
            </a:r>
          </a:p>
          <a:p>
            <a:r>
              <a:rPr lang="en-GB" dirty="0"/>
              <a:t>26. Adoption</a:t>
            </a:r>
          </a:p>
        </p:txBody>
      </p:sp>
      <p:sp>
        <p:nvSpPr>
          <p:cNvPr id="5" name="Slide Number Placeholder 4">
            <a:extLst>
              <a:ext uri="{FF2B5EF4-FFF2-40B4-BE49-F238E27FC236}">
                <a16:creationId xmlns:a16="http://schemas.microsoft.com/office/drawing/2014/main" id="{92AADB34-AA76-7744-8C82-25ECE3FB97BC}"/>
              </a:ext>
            </a:extLst>
          </p:cNvPr>
          <p:cNvSpPr>
            <a:spLocks noGrp="1"/>
          </p:cNvSpPr>
          <p:nvPr>
            <p:ph type="sldNum" sz="quarter" idx="12"/>
          </p:nvPr>
        </p:nvSpPr>
        <p:spPr/>
        <p:txBody>
          <a:bodyPr/>
          <a:lstStyle/>
          <a:p>
            <a:fld id="{8DEB7051-B6B1-F543-9CF9-C86EC8053CB5}" type="slidenum">
              <a:rPr lang="en-GB" smtClean="0"/>
              <a:t>10</a:t>
            </a:fld>
            <a:endParaRPr lang="en-GB"/>
          </a:p>
        </p:txBody>
      </p:sp>
    </p:spTree>
    <p:extLst>
      <p:ext uri="{BB962C8B-B14F-4D97-AF65-F5344CB8AC3E}">
        <p14:creationId xmlns:p14="http://schemas.microsoft.com/office/powerpoint/2010/main" val="198565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38E89-79AF-CF4A-91C3-4C728C8B1B2E}"/>
              </a:ext>
            </a:extLst>
          </p:cNvPr>
          <p:cNvPicPr>
            <a:picLocks noChangeAspect="1"/>
          </p:cNvPicPr>
          <p:nvPr/>
        </p:nvPicPr>
        <p:blipFill>
          <a:blip r:embed="rId2"/>
          <a:stretch>
            <a:fillRect/>
          </a:stretch>
        </p:blipFill>
        <p:spPr>
          <a:xfrm>
            <a:off x="762000" y="0"/>
            <a:ext cx="7620000" cy="5715000"/>
          </a:xfrm>
          <a:prstGeom prst="rect">
            <a:avLst/>
          </a:prstGeom>
        </p:spPr>
      </p:pic>
      <p:sp>
        <p:nvSpPr>
          <p:cNvPr id="6" name="Slide Number Placeholder 5">
            <a:extLst>
              <a:ext uri="{FF2B5EF4-FFF2-40B4-BE49-F238E27FC236}">
                <a16:creationId xmlns:a16="http://schemas.microsoft.com/office/drawing/2014/main" id="{09AA8CDC-825D-8E4B-96C4-A835C2EB9F91}"/>
              </a:ext>
            </a:extLst>
          </p:cNvPr>
          <p:cNvSpPr>
            <a:spLocks noGrp="1"/>
          </p:cNvSpPr>
          <p:nvPr>
            <p:ph type="sldNum" sz="quarter" idx="12"/>
          </p:nvPr>
        </p:nvSpPr>
        <p:spPr/>
        <p:txBody>
          <a:bodyPr/>
          <a:lstStyle/>
          <a:p>
            <a:fld id="{8DEB7051-B6B1-F543-9CF9-C86EC8053CB5}" type="slidenum">
              <a:rPr lang="en-GB" smtClean="0"/>
              <a:t>11</a:t>
            </a:fld>
            <a:endParaRPr lang="en-GB"/>
          </a:p>
        </p:txBody>
      </p:sp>
    </p:spTree>
    <p:extLst>
      <p:ext uri="{BB962C8B-B14F-4D97-AF65-F5344CB8AC3E}">
        <p14:creationId xmlns:p14="http://schemas.microsoft.com/office/powerpoint/2010/main" val="3247076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63E2-2AEB-C647-9EE4-206800B0D58D}"/>
              </a:ext>
            </a:extLst>
          </p:cNvPr>
          <p:cNvSpPr>
            <a:spLocks noGrp="1"/>
          </p:cNvSpPr>
          <p:nvPr>
            <p:ph type="title"/>
          </p:nvPr>
        </p:nvSpPr>
        <p:spPr/>
        <p:txBody>
          <a:bodyPr/>
          <a:lstStyle/>
          <a:p>
            <a:r>
              <a:rPr lang="en-GB" dirty="0"/>
              <a:t>Scotland’s Records - Deaths</a:t>
            </a:r>
          </a:p>
        </p:txBody>
      </p:sp>
      <p:sp>
        <p:nvSpPr>
          <p:cNvPr id="3" name="Content Placeholder 2">
            <a:extLst>
              <a:ext uri="{FF2B5EF4-FFF2-40B4-BE49-F238E27FC236}">
                <a16:creationId xmlns:a16="http://schemas.microsoft.com/office/drawing/2014/main" id="{B08B17D5-549D-2345-9398-6E0D0EC50561}"/>
              </a:ext>
            </a:extLst>
          </p:cNvPr>
          <p:cNvSpPr>
            <a:spLocks noGrp="1"/>
          </p:cNvSpPr>
          <p:nvPr>
            <p:ph idx="1"/>
          </p:nvPr>
        </p:nvSpPr>
        <p:spPr/>
        <p:txBody>
          <a:bodyPr numCol="2">
            <a:normAutofit fontScale="47500" lnSpcReduction="20000"/>
          </a:bodyPr>
          <a:lstStyle/>
          <a:p>
            <a:r>
              <a:rPr lang="en-GB" sz="2800" dirty="0"/>
              <a:t>1. Unique 'Record' Identifier</a:t>
            </a:r>
          </a:p>
          <a:p>
            <a:r>
              <a:rPr lang="en-GB" sz="2800" dirty="0"/>
              <a:t>2. Surname</a:t>
            </a:r>
          </a:p>
          <a:p>
            <a:r>
              <a:rPr lang="en-GB" sz="2800" dirty="0"/>
              <a:t>3. Forename</a:t>
            </a:r>
          </a:p>
          <a:p>
            <a:r>
              <a:rPr lang="en-GB" sz="2800" dirty="0"/>
              <a:t>4. Sex</a:t>
            </a:r>
          </a:p>
          <a:p>
            <a:r>
              <a:rPr lang="en-GB" sz="2800" dirty="0"/>
              <a:t>5. Year of Registration</a:t>
            </a:r>
          </a:p>
          <a:p>
            <a:r>
              <a:rPr lang="en-GB" sz="2800" dirty="0"/>
              <a:t>6. Registration District Number</a:t>
            </a:r>
          </a:p>
          <a:p>
            <a:r>
              <a:rPr lang="en-GB" sz="2800" dirty="0"/>
              <a:t>7. Registration District Suffix</a:t>
            </a:r>
          </a:p>
          <a:p>
            <a:r>
              <a:rPr lang="en-GB" sz="2800" dirty="0"/>
              <a:t>8. Entry</a:t>
            </a:r>
          </a:p>
          <a:p>
            <a:r>
              <a:rPr lang="en-GB" sz="2800" dirty="0"/>
              <a:t>9. Death Month</a:t>
            </a:r>
          </a:p>
          <a:p>
            <a:r>
              <a:rPr lang="en-GB" sz="2800" dirty="0"/>
              <a:t>10. Death Day</a:t>
            </a:r>
          </a:p>
          <a:p>
            <a:r>
              <a:rPr lang="en-GB" sz="2800" dirty="0"/>
              <a:t>11. Death Year</a:t>
            </a:r>
          </a:p>
          <a:p>
            <a:r>
              <a:rPr lang="en-GB" sz="2800" dirty="0"/>
              <a:t>12. Age at Death</a:t>
            </a:r>
          </a:p>
          <a:p>
            <a:r>
              <a:rPr lang="en-GB" sz="2800" dirty="0"/>
              <a:t>13. Date of Birth</a:t>
            </a:r>
          </a:p>
          <a:p>
            <a:r>
              <a:rPr lang="en-GB" sz="2800" dirty="0"/>
              <a:t>14. Occupation</a:t>
            </a:r>
          </a:p>
          <a:p>
            <a:r>
              <a:rPr lang="en-GB" sz="2800" dirty="0"/>
              <a:t>15. Marital Status</a:t>
            </a:r>
          </a:p>
          <a:p>
            <a:r>
              <a:rPr lang="en-GB" sz="2800" dirty="0"/>
              <a:t>16. Spouse’s Name(s)</a:t>
            </a:r>
          </a:p>
          <a:p>
            <a:r>
              <a:rPr lang="en-GB" sz="2800" dirty="0"/>
              <a:t>17. Spouse’s Occupation(s)</a:t>
            </a:r>
          </a:p>
          <a:p>
            <a:r>
              <a:rPr lang="en-GB" sz="2800" dirty="0"/>
              <a:t>18. Place of Death</a:t>
            </a:r>
          </a:p>
          <a:p>
            <a:r>
              <a:rPr lang="en-GB" sz="2800" dirty="0"/>
              <a:t>19. Father’s Forename</a:t>
            </a:r>
          </a:p>
          <a:p>
            <a:r>
              <a:rPr lang="en-GB" sz="2800" dirty="0"/>
              <a:t>20. Father’s Surname </a:t>
            </a:r>
          </a:p>
          <a:p>
            <a:r>
              <a:rPr lang="en-GB" sz="2800" dirty="0"/>
              <a:t>21. Father’s Occupation</a:t>
            </a:r>
          </a:p>
          <a:p>
            <a:r>
              <a:rPr lang="en-GB" sz="2800" dirty="0"/>
              <a:t>22. Father Deceased</a:t>
            </a:r>
          </a:p>
          <a:p>
            <a:r>
              <a:rPr lang="en-GB" sz="2800" dirty="0"/>
              <a:t>23. Mother’s Forename</a:t>
            </a:r>
          </a:p>
          <a:p>
            <a:r>
              <a:rPr lang="en-GB" sz="2800" dirty="0"/>
              <a:t>24. Mother’s Maiden Surname</a:t>
            </a:r>
          </a:p>
          <a:p>
            <a:r>
              <a:rPr lang="en-GB" sz="2800" dirty="0"/>
              <a:t>25. Mother Deceased</a:t>
            </a:r>
          </a:p>
          <a:p>
            <a:r>
              <a:rPr lang="en-GB" sz="2800" dirty="0"/>
              <a:t>26. Cause of Death</a:t>
            </a:r>
          </a:p>
          <a:p>
            <a:r>
              <a:rPr lang="en-GB" sz="2800" dirty="0"/>
              <a:t>27. Certifying Doctor</a:t>
            </a:r>
          </a:p>
        </p:txBody>
      </p:sp>
      <p:sp>
        <p:nvSpPr>
          <p:cNvPr id="5" name="Slide Number Placeholder 4">
            <a:extLst>
              <a:ext uri="{FF2B5EF4-FFF2-40B4-BE49-F238E27FC236}">
                <a16:creationId xmlns:a16="http://schemas.microsoft.com/office/drawing/2014/main" id="{AD2F6D62-809A-B547-9316-DB628C79D210}"/>
              </a:ext>
            </a:extLst>
          </p:cNvPr>
          <p:cNvSpPr>
            <a:spLocks noGrp="1"/>
          </p:cNvSpPr>
          <p:nvPr>
            <p:ph type="sldNum" sz="quarter" idx="12"/>
          </p:nvPr>
        </p:nvSpPr>
        <p:spPr/>
        <p:txBody>
          <a:bodyPr/>
          <a:lstStyle/>
          <a:p>
            <a:fld id="{8DEB7051-B6B1-F543-9CF9-C86EC8053CB5}" type="slidenum">
              <a:rPr lang="en-GB" smtClean="0"/>
              <a:t>12</a:t>
            </a:fld>
            <a:endParaRPr lang="en-GB"/>
          </a:p>
        </p:txBody>
      </p:sp>
    </p:spTree>
    <p:extLst>
      <p:ext uri="{BB962C8B-B14F-4D97-AF65-F5344CB8AC3E}">
        <p14:creationId xmlns:p14="http://schemas.microsoft.com/office/powerpoint/2010/main" val="3278688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3BFB2F-5EE1-D848-AD2F-085C2B0668B2}"/>
              </a:ext>
            </a:extLst>
          </p:cNvPr>
          <p:cNvPicPr>
            <a:picLocks noChangeAspect="1"/>
          </p:cNvPicPr>
          <p:nvPr/>
        </p:nvPicPr>
        <p:blipFill>
          <a:blip r:embed="rId2"/>
          <a:stretch>
            <a:fillRect/>
          </a:stretch>
        </p:blipFill>
        <p:spPr>
          <a:xfrm>
            <a:off x="762000" y="0"/>
            <a:ext cx="7620000" cy="5715000"/>
          </a:xfrm>
          <a:prstGeom prst="rect">
            <a:avLst/>
          </a:prstGeom>
        </p:spPr>
      </p:pic>
      <p:sp>
        <p:nvSpPr>
          <p:cNvPr id="7" name="Slide Number Placeholder 6">
            <a:extLst>
              <a:ext uri="{FF2B5EF4-FFF2-40B4-BE49-F238E27FC236}">
                <a16:creationId xmlns:a16="http://schemas.microsoft.com/office/drawing/2014/main" id="{4EB06577-44FA-6948-9568-7B4854B772A1}"/>
              </a:ext>
            </a:extLst>
          </p:cNvPr>
          <p:cNvSpPr>
            <a:spLocks noGrp="1"/>
          </p:cNvSpPr>
          <p:nvPr>
            <p:ph type="sldNum" sz="quarter" idx="12"/>
          </p:nvPr>
        </p:nvSpPr>
        <p:spPr/>
        <p:txBody>
          <a:bodyPr/>
          <a:lstStyle/>
          <a:p>
            <a:fld id="{8DEB7051-B6B1-F543-9CF9-C86EC8053CB5}" type="slidenum">
              <a:rPr lang="en-GB" smtClean="0"/>
              <a:t>13</a:t>
            </a:fld>
            <a:endParaRPr lang="en-GB"/>
          </a:p>
        </p:txBody>
      </p:sp>
    </p:spTree>
    <p:extLst>
      <p:ext uri="{BB962C8B-B14F-4D97-AF65-F5344CB8AC3E}">
        <p14:creationId xmlns:p14="http://schemas.microsoft.com/office/powerpoint/2010/main" val="4002159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63E2-2AEB-C647-9EE4-206800B0D58D}"/>
              </a:ext>
            </a:extLst>
          </p:cNvPr>
          <p:cNvSpPr>
            <a:spLocks noGrp="1"/>
          </p:cNvSpPr>
          <p:nvPr>
            <p:ph type="title"/>
          </p:nvPr>
        </p:nvSpPr>
        <p:spPr/>
        <p:txBody>
          <a:bodyPr/>
          <a:lstStyle/>
          <a:p>
            <a:r>
              <a:rPr lang="en-GB" dirty="0"/>
              <a:t>Scotland’s Records - Marriages</a:t>
            </a:r>
          </a:p>
        </p:txBody>
      </p:sp>
      <p:sp>
        <p:nvSpPr>
          <p:cNvPr id="3" name="Content Placeholder 2">
            <a:extLst>
              <a:ext uri="{FF2B5EF4-FFF2-40B4-BE49-F238E27FC236}">
                <a16:creationId xmlns:a16="http://schemas.microsoft.com/office/drawing/2014/main" id="{B08B17D5-549D-2345-9398-6E0D0EC50561}"/>
              </a:ext>
            </a:extLst>
          </p:cNvPr>
          <p:cNvSpPr>
            <a:spLocks noGrp="1"/>
          </p:cNvSpPr>
          <p:nvPr>
            <p:ph idx="1"/>
          </p:nvPr>
        </p:nvSpPr>
        <p:spPr/>
        <p:txBody>
          <a:bodyPr numCol="3">
            <a:normAutofit fontScale="47500" lnSpcReduction="20000"/>
          </a:bodyPr>
          <a:lstStyle/>
          <a:p>
            <a:r>
              <a:rPr lang="en-GB" sz="2800" dirty="0"/>
              <a:t>1. Unique 'Record' Identifier</a:t>
            </a:r>
          </a:p>
          <a:p>
            <a:r>
              <a:rPr lang="en-GB" sz="2800" dirty="0"/>
              <a:t>2. Groom’s Surname</a:t>
            </a:r>
          </a:p>
          <a:p>
            <a:r>
              <a:rPr lang="en-GB" sz="2800" dirty="0"/>
              <a:t>3. Groom’s Forename</a:t>
            </a:r>
          </a:p>
          <a:p>
            <a:r>
              <a:rPr lang="en-GB" sz="2800" dirty="0"/>
              <a:t>4. Bride Surname</a:t>
            </a:r>
          </a:p>
          <a:p>
            <a:r>
              <a:rPr lang="en-GB" sz="2800" dirty="0"/>
              <a:t>5. Bride Forename</a:t>
            </a:r>
          </a:p>
          <a:p>
            <a:r>
              <a:rPr lang="en-GB" sz="2800" dirty="0"/>
              <a:t>6. Marriage Day</a:t>
            </a:r>
          </a:p>
          <a:p>
            <a:r>
              <a:rPr lang="en-GB" sz="2800" dirty="0"/>
              <a:t>7. Marriage Month</a:t>
            </a:r>
          </a:p>
          <a:p>
            <a:r>
              <a:rPr lang="en-GB" sz="2800" dirty="0"/>
              <a:t>8. Marriage Year</a:t>
            </a:r>
          </a:p>
          <a:p>
            <a:r>
              <a:rPr lang="en-GB" sz="2800" dirty="0"/>
              <a:t>9. Place of Marriage</a:t>
            </a:r>
          </a:p>
          <a:p>
            <a:r>
              <a:rPr lang="en-GB" sz="2800" dirty="0"/>
              <a:t>10. Year of Registration</a:t>
            </a:r>
          </a:p>
          <a:p>
            <a:r>
              <a:rPr lang="en-GB" sz="2800" dirty="0"/>
              <a:t>11. Registration District Number</a:t>
            </a:r>
          </a:p>
          <a:p>
            <a:r>
              <a:rPr lang="en-GB" sz="2800" dirty="0"/>
              <a:t>12. Registration District Suffix</a:t>
            </a:r>
          </a:p>
          <a:p>
            <a:r>
              <a:rPr lang="en-GB" sz="2800" dirty="0"/>
              <a:t>13. Entry</a:t>
            </a:r>
          </a:p>
          <a:p>
            <a:r>
              <a:rPr lang="en-GB" sz="2800" dirty="0"/>
              <a:t>14. Denomination</a:t>
            </a:r>
          </a:p>
          <a:p>
            <a:r>
              <a:rPr lang="en-GB" sz="2800" dirty="0"/>
              <a:t>15. Groom’s address</a:t>
            </a:r>
          </a:p>
          <a:p>
            <a:r>
              <a:rPr lang="en-GB" sz="2800" dirty="0"/>
              <a:t>16. Groom age or date of birth</a:t>
            </a:r>
          </a:p>
          <a:p>
            <a:r>
              <a:rPr lang="en-GB" sz="2800" dirty="0"/>
              <a:t>17. Groom’s occupation</a:t>
            </a:r>
          </a:p>
          <a:p>
            <a:r>
              <a:rPr lang="en-GB" sz="2800" dirty="0"/>
              <a:t>18. Groom’s marital status</a:t>
            </a:r>
          </a:p>
          <a:p>
            <a:r>
              <a:rPr lang="en-GB" sz="2800" dirty="0"/>
              <a:t>19. Bride’s address</a:t>
            </a:r>
          </a:p>
          <a:p>
            <a:r>
              <a:rPr lang="en-GB" sz="2800" dirty="0"/>
              <a:t>20. Bride’s age or date of birth</a:t>
            </a:r>
          </a:p>
          <a:p>
            <a:r>
              <a:rPr lang="en-GB" sz="2800" dirty="0"/>
              <a:t>21. Bride’s occupation</a:t>
            </a:r>
          </a:p>
          <a:p>
            <a:r>
              <a:rPr lang="en-GB" sz="2800" dirty="0"/>
              <a:t>22. Bride’s marital status</a:t>
            </a:r>
          </a:p>
          <a:p>
            <a:r>
              <a:rPr lang="en-GB" sz="2800" dirty="0"/>
              <a:t>23. Groom Father’s Forename</a:t>
            </a:r>
          </a:p>
          <a:p>
            <a:r>
              <a:rPr lang="en-GB" sz="2800" dirty="0"/>
              <a:t>24. Groom Father’s Surname</a:t>
            </a:r>
          </a:p>
          <a:p>
            <a:r>
              <a:rPr lang="en-GB" sz="2800" dirty="0"/>
              <a:t>25. Groom Father Deceased</a:t>
            </a:r>
          </a:p>
          <a:p>
            <a:r>
              <a:rPr lang="en-GB" sz="2800" dirty="0"/>
              <a:t>26. Groom Mother’s Forename</a:t>
            </a:r>
          </a:p>
          <a:p>
            <a:r>
              <a:rPr lang="en-GB" sz="2800" dirty="0"/>
              <a:t>27. Groom Mother’s Maiden Surname</a:t>
            </a:r>
          </a:p>
          <a:p>
            <a:r>
              <a:rPr lang="en-GB" sz="2800" dirty="0"/>
              <a:t>28. Groom mother Deceased</a:t>
            </a:r>
          </a:p>
          <a:p>
            <a:r>
              <a:rPr lang="en-GB" sz="2800" dirty="0"/>
              <a:t>29. Groom Father Occupation</a:t>
            </a:r>
          </a:p>
          <a:p>
            <a:r>
              <a:rPr lang="en-GB" sz="2800" dirty="0"/>
              <a:t>30. Bride Father’s Forename</a:t>
            </a:r>
          </a:p>
          <a:p>
            <a:r>
              <a:rPr lang="en-GB" sz="2800" dirty="0"/>
              <a:t>31. Bride Father’s Surname</a:t>
            </a:r>
          </a:p>
          <a:p>
            <a:r>
              <a:rPr lang="en-GB" sz="2800" dirty="0"/>
              <a:t>32. Bride Father Deceased</a:t>
            </a:r>
          </a:p>
          <a:p>
            <a:r>
              <a:rPr lang="en-GB" sz="2800" dirty="0"/>
              <a:t>33. Bride Mother’s Forename</a:t>
            </a:r>
          </a:p>
          <a:p>
            <a:r>
              <a:rPr lang="en-GB" sz="2800" dirty="0"/>
              <a:t>34. Bride Mother’s Maiden Surname</a:t>
            </a:r>
          </a:p>
          <a:p>
            <a:r>
              <a:rPr lang="en-GB" sz="2800" dirty="0"/>
              <a:t>35. Bride Mother Deceased</a:t>
            </a:r>
          </a:p>
          <a:p>
            <a:r>
              <a:rPr lang="en-GB" sz="2800" dirty="0"/>
              <a:t>36. Bride Father Occupation</a:t>
            </a:r>
          </a:p>
          <a:p>
            <a:r>
              <a:rPr lang="en-GB" sz="2800" dirty="0"/>
              <a:t>37. Groom did not Sign</a:t>
            </a:r>
          </a:p>
          <a:p>
            <a:r>
              <a:rPr lang="en-GB" sz="2800" dirty="0"/>
              <a:t>38. Bride did not Sign</a:t>
            </a:r>
          </a:p>
        </p:txBody>
      </p:sp>
      <p:sp>
        <p:nvSpPr>
          <p:cNvPr id="5" name="Slide Number Placeholder 4">
            <a:extLst>
              <a:ext uri="{FF2B5EF4-FFF2-40B4-BE49-F238E27FC236}">
                <a16:creationId xmlns:a16="http://schemas.microsoft.com/office/drawing/2014/main" id="{842F5473-996E-8049-BFFC-554601B73EF3}"/>
              </a:ext>
            </a:extLst>
          </p:cNvPr>
          <p:cNvSpPr>
            <a:spLocks noGrp="1"/>
          </p:cNvSpPr>
          <p:nvPr>
            <p:ph type="sldNum" sz="quarter" idx="12"/>
          </p:nvPr>
        </p:nvSpPr>
        <p:spPr/>
        <p:txBody>
          <a:bodyPr/>
          <a:lstStyle/>
          <a:p>
            <a:fld id="{8DEB7051-B6B1-F543-9CF9-C86EC8053CB5}" type="slidenum">
              <a:rPr lang="en-GB" smtClean="0"/>
              <a:t>14</a:t>
            </a:fld>
            <a:endParaRPr lang="en-GB"/>
          </a:p>
        </p:txBody>
      </p:sp>
    </p:spTree>
    <p:extLst>
      <p:ext uri="{BB962C8B-B14F-4D97-AF65-F5344CB8AC3E}">
        <p14:creationId xmlns:p14="http://schemas.microsoft.com/office/powerpoint/2010/main" val="164740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A4CB9A-9D30-7D43-B04A-6E20D02B5E68}"/>
              </a:ext>
            </a:extLst>
          </p:cNvPr>
          <p:cNvPicPr>
            <a:picLocks noChangeAspect="1"/>
          </p:cNvPicPr>
          <p:nvPr/>
        </p:nvPicPr>
        <p:blipFill>
          <a:blip r:embed="rId2"/>
          <a:stretch>
            <a:fillRect/>
          </a:stretch>
        </p:blipFill>
        <p:spPr>
          <a:xfrm>
            <a:off x="762000" y="0"/>
            <a:ext cx="7620000" cy="5715000"/>
          </a:xfrm>
          <a:prstGeom prst="rect">
            <a:avLst/>
          </a:prstGeom>
        </p:spPr>
      </p:pic>
      <p:sp>
        <p:nvSpPr>
          <p:cNvPr id="3" name="Slide Number Placeholder 2">
            <a:extLst>
              <a:ext uri="{FF2B5EF4-FFF2-40B4-BE49-F238E27FC236}">
                <a16:creationId xmlns:a16="http://schemas.microsoft.com/office/drawing/2014/main" id="{B67E9420-AA7F-E64A-BC7A-8B280F30D23A}"/>
              </a:ext>
            </a:extLst>
          </p:cNvPr>
          <p:cNvSpPr>
            <a:spLocks noGrp="1"/>
          </p:cNvSpPr>
          <p:nvPr>
            <p:ph type="sldNum" sz="quarter" idx="12"/>
          </p:nvPr>
        </p:nvSpPr>
        <p:spPr/>
        <p:txBody>
          <a:bodyPr/>
          <a:lstStyle/>
          <a:p>
            <a:fld id="{8DEB7051-B6B1-F543-9CF9-C86EC8053CB5}" type="slidenum">
              <a:rPr lang="en-GB" smtClean="0"/>
              <a:t>15</a:t>
            </a:fld>
            <a:endParaRPr lang="en-GB"/>
          </a:p>
        </p:txBody>
      </p:sp>
    </p:spTree>
    <p:extLst>
      <p:ext uri="{BB962C8B-B14F-4D97-AF65-F5344CB8AC3E}">
        <p14:creationId xmlns:p14="http://schemas.microsoft.com/office/powerpoint/2010/main" val="1924439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8E61-B926-7C43-87F9-7024E864026C}"/>
              </a:ext>
            </a:extLst>
          </p:cNvPr>
          <p:cNvSpPr>
            <a:spLocks noGrp="1"/>
          </p:cNvSpPr>
          <p:nvPr>
            <p:ph type="title"/>
          </p:nvPr>
        </p:nvSpPr>
        <p:spPr/>
        <p:txBody>
          <a:bodyPr/>
          <a:lstStyle/>
          <a:p>
            <a:r>
              <a:rPr lang="en-GB" dirty="0"/>
              <a:t>Record Linkage – Distance calculation</a:t>
            </a:r>
          </a:p>
        </p:txBody>
      </p:sp>
      <p:sp>
        <p:nvSpPr>
          <p:cNvPr id="3" name="Content Placeholder 2">
            <a:extLst>
              <a:ext uri="{FF2B5EF4-FFF2-40B4-BE49-F238E27FC236}">
                <a16:creationId xmlns:a16="http://schemas.microsoft.com/office/drawing/2014/main" id="{289E1336-6B18-EE4A-9820-AFD75604003B}"/>
              </a:ext>
            </a:extLst>
          </p:cNvPr>
          <p:cNvSpPr>
            <a:spLocks noGrp="1"/>
          </p:cNvSpPr>
          <p:nvPr>
            <p:ph idx="1"/>
          </p:nvPr>
        </p:nvSpPr>
        <p:spPr>
          <a:xfrm>
            <a:off x="628650" y="1521354"/>
            <a:ext cx="7886700" cy="3626115"/>
          </a:xfrm>
        </p:spPr>
        <p:txBody>
          <a:bodyPr>
            <a:normAutofit/>
          </a:bodyPr>
          <a:lstStyle/>
          <a:p>
            <a:r>
              <a:rPr lang="en-GB" dirty="0"/>
              <a:t>Data set A and B</a:t>
            </a:r>
          </a:p>
          <a:p>
            <a:r>
              <a:rPr lang="en-GB" dirty="0"/>
              <a:t>Same kind of entities in A and B</a:t>
            </a:r>
          </a:p>
          <a:p>
            <a:r>
              <a:rPr lang="en-GB" dirty="0"/>
              <a:t>A number of fields (containing strings, numbers, dates)</a:t>
            </a:r>
          </a:p>
          <a:p>
            <a:r>
              <a:rPr lang="en-GB" dirty="0"/>
              <a:t>Distance method per field</a:t>
            </a:r>
          </a:p>
          <a:p>
            <a:r>
              <a:rPr lang="en-GB" dirty="0"/>
              <a:t>Combined distance value between entities</a:t>
            </a:r>
          </a:p>
          <a:p>
            <a:r>
              <a:rPr lang="en-GB" dirty="0"/>
              <a:t>Two entities “close enough” </a:t>
            </a:r>
            <a:r>
              <a:rPr lang="en-GB" dirty="0">
                <a:sym typeface="Wingdings" pitchFamily="2" charset="2"/>
              </a:rPr>
              <a:t> links</a:t>
            </a:r>
            <a:endParaRPr lang="en-GB" dirty="0"/>
          </a:p>
          <a:p>
            <a:r>
              <a:rPr lang="en-GB" b="1" dirty="0"/>
              <a:t>We cannot afford calculating all pairs of distances</a:t>
            </a:r>
          </a:p>
          <a:p>
            <a:pPr lvl="1"/>
            <a:r>
              <a:rPr lang="en-GB" sz="2100" dirty="0"/>
              <a:t>If we could, this paper would have been unnecessary</a:t>
            </a:r>
          </a:p>
        </p:txBody>
      </p:sp>
      <p:sp>
        <p:nvSpPr>
          <p:cNvPr id="9" name="Slide Number Placeholder 8">
            <a:extLst>
              <a:ext uri="{FF2B5EF4-FFF2-40B4-BE49-F238E27FC236}">
                <a16:creationId xmlns:a16="http://schemas.microsoft.com/office/drawing/2014/main" id="{AEB57F17-51F9-2F4E-8BB6-4A4A666FC026}"/>
              </a:ext>
            </a:extLst>
          </p:cNvPr>
          <p:cNvSpPr>
            <a:spLocks noGrp="1"/>
          </p:cNvSpPr>
          <p:nvPr>
            <p:ph type="sldNum" sz="quarter" idx="12"/>
          </p:nvPr>
        </p:nvSpPr>
        <p:spPr/>
        <p:txBody>
          <a:bodyPr/>
          <a:lstStyle/>
          <a:p>
            <a:fld id="{8DEB7051-B6B1-F543-9CF9-C86EC8053CB5}" type="slidenum">
              <a:rPr lang="en-GB" smtClean="0"/>
              <a:t>16</a:t>
            </a:fld>
            <a:endParaRPr lang="en-GB"/>
          </a:p>
        </p:txBody>
      </p:sp>
    </p:spTree>
    <p:extLst>
      <p:ext uri="{BB962C8B-B14F-4D97-AF65-F5344CB8AC3E}">
        <p14:creationId xmlns:p14="http://schemas.microsoft.com/office/powerpoint/2010/main" val="110019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DAC8-7DF4-DB4F-8435-0493AB3B402C}"/>
              </a:ext>
            </a:extLst>
          </p:cNvPr>
          <p:cNvSpPr>
            <a:spLocks noGrp="1"/>
          </p:cNvSpPr>
          <p:nvPr>
            <p:ph type="title"/>
          </p:nvPr>
        </p:nvSpPr>
        <p:spPr/>
        <p:txBody>
          <a:bodyPr/>
          <a:lstStyle/>
          <a:p>
            <a:r>
              <a:rPr lang="en-GB" dirty="0"/>
              <a:t>Record Linkage – Indexing/Blocking</a:t>
            </a:r>
          </a:p>
        </p:txBody>
      </p:sp>
      <p:sp>
        <p:nvSpPr>
          <p:cNvPr id="3" name="Content Placeholder 2">
            <a:extLst>
              <a:ext uri="{FF2B5EF4-FFF2-40B4-BE49-F238E27FC236}">
                <a16:creationId xmlns:a16="http://schemas.microsoft.com/office/drawing/2014/main" id="{A844DD3F-1DBC-F241-9BAE-166B55A27E04}"/>
              </a:ext>
            </a:extLst>
          </p:cNvPr>
          <p:cNvSpPr>
            <a:spLocks noGrp="1"/>
          </p:cNvSpPr>
          <p:nvPr>
            <p:ph idx="1"/>
          </p:nvPr>
        </p:nvSpPr>
        <p:spPr/>
        <p:txBody>
          <a:bodyPr>
            <a:normAutofit/>
          </a:bodyPr>
          <a:lstStyle/>
          <a:p>
            <a:r>
              <a:rPr lang="en-GB" dirty="0"/>
              <a:t>For each record in A, a cheap way of identifying candidates from B</a:t>
            </a:r>
          </a:p>
          <a:p>
            <a:r>
              <a:rPr lang="en-GB" dirty="0"/>
              <a:t>Calculate distances on this subset only</a:t>
            </a:r>
          </a:p>
          <a:p>
            <a:r>
              <a:rPr lang="en-GB" dirty="0"/>
              <a:t>May lose some</a:t>
            </a:r>
          </a:p>
          <a:p>
            <a:r>
              <a:rPr lang="en-GB" dirty="0"/>
              <a:t>Requires design (trial and error)</a:t>
            </a:r>
          </a:p>
          <a:p>
            <a:pPr lvl="1"/>
            <a:r>
              <a:rPr lang="en-GB" sz="2100" dirty="0"/>
              <a:t>In addition to the design required for the distance method</a:t>
            </a:r>
          </a:p>
        </p:txBody>
      </p:sp>
      <p:sp>
        <p:nvSpPr>
          <p:cNvPr id="5" name="Slide Number Placeholder 4">
            <a:extLst>
              <a:ext uri="{FF2B5EF4-FFF2-40B4-BE49-F238E27FC236}">
                <a16:creationId xmlns:a16="http://schemas.microsoft.com/office/drawing/2014/main" id="{3ED6FD46-0D39-7342-9C72-4AF73B0D48EB}"/>
              </a:ext>
            </a:extLst>
          </p:cNvPr>
          <p:cNvSpPr>
            <a:spLocks noGrp="1"/>
          </p:cNvSpPr>
          <p:nvPr>
            <p:ph type="sldNum" sz="quarter" idx="12"/>
          </p:nvPr>
        </p:nvSpPr>
        <p:spPr/>
        <p:txBody>
          <a:bodyPr/>
          <a:lstStyle/>
          <a:p>
            <a:fld id="{8DEB7051-B6B1-F543-9CF9-C86EC8053CB5}" type="slidenum">
              <a:rPr lang="en-GB" smtClean="0"/>
              <a:t>17</a:t>
            </a:fld>
            <a:endParaRPr lang="en-GB"/>
          </a:p>
        </p:txBody>
      </p:sp>
    </p:spTree>
    <p:extLst>
      <p:ext uri="{BB962C8B-B14F-4D97-AF65-F5344CB8AC3E}">
        <p14:creationId xmlns:p14="http://schemas.microsoft.com/office/powerpoint/2010/main" val="2920737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23DD-773F-204B-A646-E20B7FA59F1B}"/>
              </a:ext>
            </a:extLst>
          </p:cNvPr>
          <p:cNvSpPr>
            <a:spLocks noGrp="1"/>
          </p:cNvSpPr>
          <p:nvPr>
            <p:ph type="title"/>
          </p:nvPr>
        </p:nvSpPr>
        <p:spPr/>
        <p:txBody>
          <a:bodyPr/>
          <a:lstStyle/>
          <a:p>
            <a:r>
              <a:rPr lang="en-GB" dirty="0"/>
              <a:t>Record Linkage – Metric Space Indexing</a:t>
            </a:r>
          </a:p>
        </p:txBody>
      </p:sp>
      <p:sp>
        <p:nvSpPr>
          <p:cNvPr id="3" name="Content Placeholder 2">
            <a:extLst>
              <a:ext uri="{FF2B5EF4-FFF2-40B4-BE49-F238E27FC236}">
                <a16:creationId xmlns:a16="http://schemas.microsoft.com/office/drawing/2014/main" id="{8BBBED5C-B55F-FF4A-B09E-37E613EB1744}"/>
              </a:ext>
            </a:extLst>
          </p:cNvPr>
          <p:cNvSpPr>
            <a:spLocks noGrp="1"/>
          </p:cNvSpPr>
          <p:nvPr>
            <p:ph idx="1"/>
          </p:nvPr>
        </p:nvSpPr>
        <p:spPr/>
        <p:txBody>
          <a:bodyPr/>
          <a:lstStyle/>
          <a:p>
            <a:r>
              <a:rPr lang="en-GB" dirty="0"/>
              <a:t>Using a data structure called Metric Tree (M-Tree)</a:t>
            </a:r>
          </a:p>
          <a:p>
            <a:r>
              <a:rPr lang="en-GB" dirty="0"/>
              <a:t>No additional design needed</a:t>
            </a:r>
          </a:p>
          <a:p>
            <a:r>
              <a:rPr lang="en-GB" dirty="0"/>
              <a:t>Provided the distance method is </a:t>
            </a:r>
            <a:r>
              <a:rPr lang="en-GB" i="1" dirty="0"/>
              <a:t>metric</a:t>
            </a:r>
          </a:p>
          <a:p>
            <a:pPr lvl="1"/>
            <a:endParaRPr lang="en-GB" i="1" dirty="0"/>
          </a:p>
        </p:txBody>
      </p:sp>
      <p:pic>
        <p:nvPicPr>
          <p:cNvPr id="10" name="Picture 9">
            <a:extLst>
              <a:ext uri="{FF2B5EF4-FFF2-40B4-BE49-F238E27FC236}">
                <a16:creationId xmlns:a16="http://schemas.microsoft.com/office/drawing/2014/main" id="{DB53E2F3-5CF5-F243-A3B2-25DC948D349E}"/>
              </a:ext>
            </a:extLst>
          </p:cNvPr>
          <p:cNvPicPr>
            <a:picLocks noChangeAspect="1"/>
          </p:cNvPicPr>
          <p:nvPr/>
        </p:nvPicPr>
        <p:blipFill>
          <a:blip r:embed="rId2"/>
          <a:stretch>
            <a:fillRect/>
          </a:stretch>
        </p:blipFill>
        <p:spPr>
          <a:xfrm>
            <a:off x="2463800" y="2772064"/>
            <a:ext cx="4216400" cy="1981200"/>
          </a:xfrm>
          <a:prstGeom prst="rect">
            <a:avLst/>
          </a:prstGeom>
        </p:spPr>
      </p:pic>
      <p:sp>
        <p:nvSpPr>
          <p:cNvPr id="11" name="Slide Number Placeholder 10">
            <a:extLst>
              <a:ext uri="{FF2B5EF4-FFF2-40B4-BE49-F238E27FC236}">
                <a16:creationId xmlns:a16="http://schemas.microsoft.com/office/drawing/2014/main" id="{E8C87F5F-5606-BA4F-95A7-F51C1813A544}"/>
              </a:ext>
            </a:extLst>
          </p:cNvPr>
          <p:cNvSpPr>
            <a:spLocks noGrp="1"/>
          </p:cNvSpPr>
          <p:nvPr>
            <p:ph type="sldNum" sz="quarter" idx="12"/>
          </p:nvPr>
        </p:nvSpPr>
        <p:spPr/>
        <p:txBody>
          <a:bodyPr/>
          <a:lstStyle/>
          <a:p>
            <a:fld id="{8DEB7051-B6B1-F543-9CF9-C86EC8053CB5}" type="slidenum">
              <a:rPr lang="en-GB" smtClean="0"/>
              <a:t>18</a:t>
            </a:fld>
            <a:endParaRPr lang="en-GB"/>
          </a:p>
        </p:txBody>
      </p:sp>
    </p:spTree>
    <p:extLst>
      <p:ext uri="{BB962C8B-B14F-4D97-AF65-F5344CB8AC3E}">
        <p14:creationId xmlns:p14="http://schemas.microsoft.com/office/powerpoint/2010/main" val="2946821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9585-849B-1F4B-832D-C492E1FA656E}"/>
              </a:ext>
            </a:extLst>
          </p:cNvPr>
          <p:cNvSpPr>
            <a:spLocks noGrp="1"/>
          </p:cNvSpPr>
          <p:nvPr>
            <p:ph type="title"/>
          </p:nvPr>
        </p:nvSpPr>
        <p:spPr/>
        <p:txBody>
          <a:bodyPr/>
          <a:lstStyle/>
          <a:p>
            <a:r>
              <a:rPr lang="en-GB" dirty="0"/>
              <a:t>Record Linkage – Metric Distances</a:t>
            </a:r>
          </a:p>
        </p:txBody>
      </p:sp>
      <p:pic>
        <p:nvPicPr>
          <p:cNvPr id="6" name="Content Placeholder 5">
            <a:extLst>
              <a:ext uri="{FF2B5EF4-FFF2-40B4-BE49-F238E27FC236}">
                <a16:creationId xmlns:a16="http://schemas.microsoft.com/office/drawing/2014/main" id="{D7BA64A0-05BB-8547-A776-9380567BCA32}"/>
              </a:ext>
            </a:extLst>
          </p:cNvPr>
          <p:cNvPicPr>
            <a:picLocks noGrp="1" noChangeAspect="1"/>
          </p:cNvPicPr>
          <p:nvPr>
            <p:ph idx="1"/>
          </p:nvPr>
        </p:nvPicPr>
        <p:blipFill rotWithShape="1">
          <a:blip r:embed="rId2"/>
          <a:srcRect b="51540"/>
          <a:stretch/>
        </p:blipFill>
        <p:spPr>
          <a:xfrm>
            <a:off x="424800" y="2267244"/>
            <a:ext cx="4147200" cy="2880225"/>
          </a:xfrm>
          <a:ln>
            <a:solidFill>
              <a:schemeClr val="bg1"/>
            </a:solidFill>
          </a:ln>
        </p:spPr>
      </p:pic>
      <p:pic>
        <p:nvPicPr>
          <p:cNvPr id="7" name="Content Placeholder 5">
            <a:extLst>
              <a:ext uri="{FF2B5EF4-FFF2-40B4-BE49-F238E27FC236}">
                <a16:creationId xmlns:a16="http://schemas.microsoft.com/office/drawing/2014/main" id="{AFEF1094-4245-744D-BC3A-AD27BDB73B87}"/>
              </a:ext>
            </a:extLst>
          </p:cNvPr>
          <p:cNvPicPr>
            <a:picLocks noChangeAspect="1"/>
          </p:cNvPicPr>
          <p:nvPr/>
        </p:nvPicPr>
        <p:blipFill rotWithShape="1">
          <a:blip r:embed="rId2"/>
          <a:srcRect t="47957"/>
          <a:stretch/>
        </p:blipFill>
        <p:spPr>
          <a:xfrm>
            <a:off x="4824618" y="2266426"/>
            <a:ext cx="3862800" cy="2881043"/>
          </a:xfrm>
          <a:prstGeom prst="rect">
            <a:avLst/>
          </a:prstGeom>
        </p:spPr>
      </p:pic>
      <p:sp>
        <p:nvSpPr>
          <p:cNvPr id="8" name="Content Placeholder 2">
            <a:extLst>
              <a:ext uri="{FF2B5EF4-FFF2-40B4-BE49-F238E27FC236}">
                <a16:creationId xmlns:a16="http://schemas.microsoft.com/office/drawing/2014/main" id="{1CC00511-FD6D-8D4E-BA74-07FEA42C716E}"/>
              </a:ext>
            </a:extLst>
          </p:cNvPr>
          <p:cNvSpPr txBox="1">
            <a:spLocks/>
          </p:cNvSpPr>
          <p:nvPr/>
        </p:nvSpPr>
        <p:spPr>
          <a:xfrm>
            <a:off x="628650" y="1521354"/>
            <a:ext cx="7886700" cy="36261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Cambria Regular"/>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Cambria Regular"/>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Cambria Regular"/>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Cambria Regular"/>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Cambria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err="1"/>
              <a:t>Febrl</a:t>
            </a:r>
            <a:r>
              <a:rPr lang="en-GB" dirty="0"/>
              <a:t> has 72 different string similarity methods</a:t>
            </a:r>
            <a:endParaRPr lang="en-GB" i="1" dirty="0"/>
          </a:p>
        </p:txBody>
      </p:sp>
      <p:sp>
        <p:nvSpPr>
          <p:cNvPr id="9" name="Slide Number Placeholder 8">
            <a:extLst>
              <a:ext uri="{FF2B5EF4-FFF2-40B4-BE49-F238E27FC236}">
                <a16:creationId xmlns:a16="http://schemas.microsoft.com/office/drawing/2014/main" id="{1583F4D3-F09C-274E-BF85-A5153B654E32}"/>
              </a:ext>
            </a:extLst>
          </p:cNvPr>
          <p:cNvSpPr>
            <a:spLocks noGrp="1"/>
          </p:cNvSpPr>
          <p:nvPr>
            <p:ph type="sldNum" sz="quarter" idx="12"/>
          </p:nvPr>
        </p:nvSpPr>
        <p:spPr/>
        <p:txBody>
          <a:bodyPr/>
          <a:lstStyle/>
          <a:p>
            <a:fld id="{8DEB7051-B6B1-F543-9CF9-C86EC8053CB5}" type="slidenum">
              <a:rPr lang="en-GB" smtClean="0"/>
              <a:t>19</a:t>
            </a:fld>
            <a:endParaRPr lang="en-GB"/>
          </a:p>
        </p:txBody>
      </p:sp>
    </p:spTree>
    <p:extLst>
      <p:ext uri="{BB962C8B-B14F-4D97-AF65-F5344CB8AC3E}">
        <p14:creationId xmlns:p14="http://schemas.microsoft.com/office/powerpoint/2010/main" val="189269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B8EE7B-D98B-844F-B67B-E43A203FFD4E}"/>
              </a:ext>
            </a:extLst>
          </p:cNvPr>
          <p:cNvSpPr>
            <a:spLocks noGrp="1"/>
          </p:cNvSpPr>
          <p:nvPr>
            <p:ph idx="1"/>
          </p:nvPr>
        </p:nvSpPr>
        <p:spPr>
          <a:xfrm>
            <a:off x="628651" y="1424539"/>
            <a:ext cx="3770094" cy="3722930"/>
          </a:xfrm>
        </p:spPr>
        <p:txBody>
          <a:bodyPr/>
          <a:lstStyle/>
          <a:p>
            <a:endParaRPr lang="en-GB" dirty="0"/>
          </a:p>
          <a:p>
            <a:r>
              <a:rPr lang="en-GB" dirty="0"/>
              <a:t>Presenting at PAKDD 2018 next week</a:t>
            </a:r>
          </a:p>
          <a:p>
            <a:endParaRPr lang="en-GB" dirty="0"/>
          </a:p>
          <a:p>
            <a:r>
              <a:rPr lang="en-GB" dirty="0"/>
              <a:t>Available: </a:t>
            </a:r>
            <a:r>
              <a:rPr lang="en-GB" dirty="0">
                <a:hlinkClick r:id="rId2"/>
              </a:rPr>
              <a:t>https://github.com/digitisingscotland/pakdd2018-metric-linkage</a:t>
            </a:r>
            <a:endParaRPr lang="en-GB" dirty="0"/>
          </a:p>
          <a:p>
            <a:endParaRPr lang="en-GB" dirty="0"/>
          </a:p>
        </p:txBody>
      </p:sp>
      <p:pic>
        <p:nvPicPr>
          <p:cNvPr id="4" name="Content Placeholder 4">
            <a:extLst>
              <a:ext uri="{FF2B5EF4-FFF2-40B4-BE49-F238E27FC236}">
                <a16:creationId xmlns:a16="http://schemas.microsoft.com/office/drawing/2014/main" id="{87F6DA96-A6DE-4E4B-9773-8933CF44C85B}"/>
              </a:ext>
            </a:extLst>
          </p:cNvPr>
          <p:cNvPicPr>
            <a:picLocks noChangeAspect="1"/>
          </p:cNvPicPr>
          <p:nvPr/>
        </p:nvPicPr>
        <p:blipFill>
          <a:blip r:embed="rId3"/>
          <a:stretch>
            <a:fillRect/>
          </a:stretch>
        </p:blipFill>
        <p:spPr>
          <a:xfrm>
            <a:off x="4398745" y="426184"/>
            <a:ext cx="4482364" cy="4721285"/>
          </a:xfrm>
          <a:prstGeom prst="rect">
            <a:avLst/>
          </a:prstGeom>
        </p:spPr>
      </p:pic>
      <p:sp>
        <p:nvSpPr>
          <p:cNvPr id="2" name="Slide Number Placeholder 1">
            <a:extLst>
              <a:ext uri="{FF2B5EF4-FFF2-40B4-BE49-F238E27FC236}">
                <a16:creationId xmlns:a16="http://schemas.microsoft.com/office/drawing/2014/main" id="{F65AE72D-42D5-5343-9CCA-5A64C7315E86}"/>
              </a:ext>
            </a:extLst>
          </p:cNvPr>
          <p:cNvSpPr>
            <a:spLocks noGrp="1"/>
          </p:cNvSpPr>
          <p:nvPr>
            <p:ph type="sldNum" sz="quarter" idx="12"/>
          </p:nvPr>
        </p:nvSpPr>
        <p:spPr/>
        <p:txBody>
          <a:bodyPr/>
          <a:lstStyle/>
          <a:p>
            <a:fld id="{8DEB7051-B6B1-F543-9CF9-C86EC8053CB5}" type="slidenum">
              <a:rPr lang="en-GB" smtClean="0"/>
              <a:t>2</a:t>
            </a:fld>
            <a:endParaRPr lang="en-GB"/>
          </a:p>
        </p:txBody>
      </p:sp>
    </p:spTree>
    <p:extLst>
      <p:ext uri="{BB962C8B-B14F-4D97-AF65-F5344CB8AC3E}">
        <p14:creationId xmlns:p14="http://schemas.microsoft.com/office/powerpoint/2010/main" val="2413431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9585-849B-1F4B-832D-C492E1FA656E}"/>
              </a:ext>
            </a:extLst>
          </p:cNvPr>
          <p:cNvSpPr>
            <a:spLocks noGrp="1"/>
          </p:cNvSpPr>
          <p:nvPr>
            <p:ph type="title"/>
          </p:nvPr>
        </p:nvSpPr>
        <p:spPr/>
        <p:txBody>
          <a:bodyPr/>
          <a:lstStyle/>
          <a:p>
            <a:r>
              <a:rPr lang="en-GB" dirty="0"/>
              <a:t>Record Linkage – Metric Distances</a:t>
            </a:r>
          </a:p>
        </p:txBody>
      </p:sp>
      <p:sp>
        <p:nvSpPr>
          <p:cNvPr id="8" name="Content Placeholder 2">
            <a:extLst>
              <a:ext uri="{FF2B5EF4-FFF2-40B4-BE49-F238E27FC236}">
                <a16:creationId xmlns:a16="http://schemas.microsoft.com/office/drawing/2014/main" id="{1CC00511-FD6D-8D4E-BA74-07FEA42C716E}"/>
              </a:ext>
            </a:extLst>
          </p:cNvPr>
          <p:cNvSpPr txBox="1">
            <a:spLocks/>
          </p:cNvSpPr>
          <p:nvPr/>
        </p:nvSpPr>
        <p:spPr>
          <a:xfrm>
            <a:off x="628650" y="1521354"/>
            <a:ext cx="7886700" cy="36261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Cambria Regular"/>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Cambria Regular"/>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Cambria Regular"/>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Cambria Regular"/>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Cambria Regular"/>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err="1"/>
              <a:t>Febrl</a:t>
            </a:r>
            <a:r>
              <a:rPr lang="en-GB" dirty="0"/>
              <a:t> has 72 different string similarity methods</a:t>
            </a:r>
            <a:endParaRPr lang="en-GB" i="1" dirty="0"/>
          </a:p>
        </p:txBody>
      </p:sp>
      <p:sp>
        <p:nvSpPr>
          <p:cNvPr id="5" name="Content Placeholder 4">
            <a:extLst>
              <a:ext uri="{FF2B5EF4-FFF2-40B4-BE49-F238E27FC236}">
                <a16:creationId xmlns:a16="http://schemas.microsoft.com/office/drawing/2014/main" id="{A6C6A64D-24FD-5E4F-A79C-390E064FF71C}"/>
              </a:ext>
            </a:extLst>
          </p:cNvPr>
          <p:cNvSpPr>
            <a:spLocks noGrp="1"/>
          </p:cNvSpPr>
          <p:nvPr>
            <p:ph idx="1"/>
          </p:nvPr>
        </p:nvSpPr>
        <p:spPr>
          <a:xfrm>
            <a:off x="628650" y="1521355"/>
            <a:ext cx="7886700" cy="2902864"/>
          </a:xfrm>
        </p:spPr>
        <p:txBody>
          <a:bodyPr>
            <a:normAutofit/>
          </a:bodyPr>
          <a:lstStyle/>
          <a:p>
            <a:endParaRPr lang="en-GB" dirty="0"/>
          </a:p>
          <a:p>
            <a:r>
              <a:rPr lang="en-GB" dirty="0"/>
              <a:t>Most are not metric</a:t>
            </a:r>
          </a:p>
          <a:p>
            <a:r>
              <a:rPr lang="en-GB" dirty="0"/>
              <a:t>We use edit distance (</a:t>
            </a:r>
            <a:r>
              <a:rPr lang="en-GB" dirty="0" err="1"/>
              <a:t>Levenshtein</a:t>
            </a:r>
            <a:r>
              <a:rPr lang="en-GB" dirty="0"/>
              <a:t>) which is metric</a:t>
            </a:r>
          </a:p>
          <a:p>
            <a:pPr lvl="1"/>
            <a:r>
              <a:rPr lang="en-GB" sz="2100" dirty="0"/>
              <a:t>Probably not the best distance to use for linkage quality!</a:t>
            </a:r>
          </a:p>
        </p:txBody>
      </p:sp>
      <p:sp>
        <p:nvSpPr>
          <p:cNvPr id="9" name="Slide Number Placeholder 8">
            <a:extLst>
              <a:ext uri="{FF2B5EF4-FFF2-40B4-BE49-F238E27FC236}">
                <a16:creationId xmlns:a16="http://schemas.microsoft.com/office/drawing/2014/main" id="{36F73A79-FCFC-4F4F-AF8F-357EFFF082C5}"/>
              </a:ext>
            </a:extLst>
          </p:cNvPr>
          <p:cNvSpPr>
            <a:spLocks noGrp="1"/>
          </p:cNvSpPr>
          <p:nvPr>
            <p:ph type="sldNum" sz="quarter" idx="12"/>
          </p:nvPr>
        </p:nvSpPr>
        <p:spPr/>
        <p:txBody>
          <a:bodyPr/>
          <a:lstStyle/>
          <a:p>
            <a:fld id="{8DEB7051-B6B1-F543-9CF9-C86EC8053CB5}" type="slidenum">
              <a:rPr lang="en-GB" smtClean="0"/>
              <a:t>20</a:t>
            </a:fld>
            <a:endParaRPr lang="en-GB"/>
          </a:p>
        </p:txBody>
      </p:sp>
    </p:spTree>
    <p:extLst>
      <p:ext uri="{BB962C8B-B14F-4D97-AF65-F5344CB8AC3E}">
        <p14:creationId xmlns:p14="http://schemas.microsoft.com/office/powerpoint/2010/main" val="2849159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M-Tree vs Blocking"/>
          <p:cNvSpPr txBox="1">
            <a:spLocks noGrp="1"/>
          </p:cNvSpPr>
          <p:nvPr>
            <p:ph type="title"/>
          </p:nvPr>
        </p:nvSpPr>
        <p:spPr>
          <a:prstGeom prst="rect">
            <a:avLst/>
          </a:prstGeom>
        </p:spPr>
        <p:txBody>
          <a:bodyPr/>
          <a:lstStyle/>
          <a:p>
            <a:r>
              <a:rPr lang="en-GB" dirty="0"/>
              <a:t>Blocking vs Metric Space</a:t>
            </a:r>
            <a:endParaRPr dirty="0"/>
          </a:p>
        </p:txBody>
      </p:sp>
      <p:sp>
        <p:nvSpPr>
          <p:cNvPr id="266" name="Square"/>
          <p:cNvSpPr/>
          <p:nvPr/>
        </p:nvSpPr>
        <p:spPr>
          <a:xfrm>
            <a:off x="3207742" y="2034780"/>
            <a:ext cx="2711546" cy="2711546"/>
          </a:xfrm>
          <a:prstGeom prst="rect">
            <a:avLst/>
          </a:prstGeom>
          <a:ln w="25400">
            <a:solidFill>
              <a:srgbClr val="85888D"/>
            </a:solidFill>
            <a:miter lim="400000"/>
          </a:ln>
        </p:spPr>
        <p:txBody>
          <a:bodyPr lIns="29766" tIns="29766" rIns="29766" bIns="29766" anchor="ctr"/>
          <a:lstStyle/>
          <a:p>
            <a:pPr>
              <a:defRPr sz="2400"/>
            </a:pPr>
            <a:endParaRPr sz="1406" dirty="0">
              <a:latin typeface="Cambria Regular"/>
            </a:endParaRPr>
          </a:p>
        </p:txBody>
      </p:sp>
      <p:sp>
        <p:nvSpPr>
          <p:cNvPr id="267" name="Circle"/>
          <p:cNvSpPr/>
          <p:nvPr/>
        </p:nvSpPr>
        <p:spPr>
          <a:xfrm>
            <a:off x="3318414" y="2129482"/>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68" name="Circle"/>
          <p:cNvSpPr/>
          <p:nvPr/>
        </p:nvSpPr>
        <p:spPr>
          <a:xfrm>
            <a:off x="5618127" y="4472244"/>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69" name="Circle"/>
          <p:cNvSpPr/>
          <p:nvPr/>
        </p:nvSpPr>
        <p:spPr>
          <a:xfrm>
            <a:off x="5987107" y="4479685"/>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73" name="Circle"/>
          <p:cNvSpPr/>
          <p:nvPr/>
        </p:nvSpPr>
        <p:spPr>
          <a:xfrm>
            <a:off x="3603804" y="2129482"/>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74" name="Circle"/>
          <p:cNvSpPr/>
          <p:nvPr/>
        </p:nvSpPr>
        <p:spPr>
          <a:xfrm>
            <a:off x="3600731" y="2419862"/>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75" name="Circle"/>
          <p:cNvSpPr/>
          <p:nvPr/>
        </p:nvSpPr>
        <p:spPr>
          <a:xfrm>
            <a:off x="3932865" y="2140396"/>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76" name="Circle"/>
          <p:cNvSpPr/>
          <p:nvPr/>
        </p:nvSpPr>
        <p:spPr>
          <a:xfrm>
            <a:off x="3932865" y="2422178"/>
            <a:ext cx="186036" cy="186035"/>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77" name="Circle"/>
          <p:cNvSpPr/>
          <p:nvPr/>
        </p:nvSpPr>
        <p:spPr>
          <a:xfrm>
            <a:off x="4265001" y="2141554"/>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78" name="Circle"/>
          <p:cNvSpPr/>
          <p:nvPr/>
        </p:nvSpPr>
        <p:spPr>
          <a:xfrm>
            <a:off x="4265001" y="2423335"/>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79" name="Circle"/>
          <p:cNvSpPr/>
          <p:nvPr/>
        </p:nvSpPr>
        <p:spPr>
          <a:xfrm>
            <a:off x="4597135" y="2145027"/>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0" name="Circle"/>
          <p:cNvSpPr/>
          <p:nvPr/>
        </p:nvSpPr>
        <p:spPr>
          <a:xfrm>
            <a:off x="4597135" y="2426808"/>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1" name="Circle"/>
          <p:cNvSpPr/>
          <p:nvPr/>
        </p:nvSpPr>
        <p:spPr>
          <a:xfrm>
            <a:off x="3606878" y="271024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2" name="Circle"/>
          <p:cNvSpPr/>
          <p:nvPr/>
        </p:nvSpPr>
        <p:spPr>
          <a:xfrm>
            <a:off x="3609951" y="300062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3" name="Circle"/>
          <p:cNvSpPr/>
          <p:nvPr/>
        </p:nvSpPr>
        <p:spPr>
          <a:xfrm>
            <a:off x="3932866" y="2733724"/>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4" name="Circle"/>
          <p:cNvSpPr/>
          <p:nvPr/>
        </p:nvSpPr>
        <p:spPr>
          <a:xfrm>
            <a:off x="3932866" y="3015506"/>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5" name="Circle"/>
          <p:cNvSpPr/>
          <p:nvPr/>
        </p:nvSpPr>
        <p:spPr>
          <a:xfrm>
            <a:off x="4265001" y="2734882"/>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6" name="Circle"/>
          <p:cNvSpPr/>
          <p:nvPr/>
        </p:nvSpPr>
        <p:spPr>
          <a:xfrm>
            <a:off x="4265001" y="301666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7" name="Circle"/>
          <p:cNvSpPr/>
          <p:nvPr/>
        </p:nvSpPr>
        <p:spPr>
          <a:xfrm>
            <a:off x="4597135" y="2738354"/>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8" name="Circle"/>
          <p:cNvSpPr/>
          <p:nvPr/>
        </p:nvSpPr>
        <p:spPr>
          <a:xfrm>
            <a:off x="4597135" y="3020136"/>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89" name="Circle"/>
          <p:cNvSpPr/>
          <p:nvPr/>
        </p:nvSpPr>
        <p:spPr>
          <a:xfrm>
            <a:off x="3613025" y="329100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0" name="Circle"/>
          <p:cNvSpPr/>
          <p:nvPr/>
        </p:nvSpPr>
        <p:spPr>
          <a:xfrm>
            <a:off x="3616098" y="358138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1" name="Circle"/>
          <p:cNvSpPr/>
          <p:nvPr/>
        </p:nvSpPr>
        <p:spPr>
          <a:xfrm>
            <a:off x="3943780" y="3309359"/>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2" name="Circle"/>
          <p:cNvSpPr/>
          <p:nvPr/>
        </p:nvSpPr>
        <p:spPr>
          <a:xfrm>
            <a:off x="3943780" y="3591140"/>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3" name="Circle"/>
          <p:cNvSpPr/>
          <p:nvPr/>
        </p:nvSpPr>
        <p:spPr>
          <a:xfrm>
            <a:off x="4275914" y="3310516"/>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4" name="Circle"/>
          <p:cNvSpPr/>
          <p:nvPr/>
        </p:nvSpPr>
        <p:spPr>
          <a:xfrm>
            <a:off x="4275914" y="3592297"/>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5" name="Circle"/>
          <p:cNvSpPr/>
          <p:nvPr/>
        </p:nvSpPr>
        <p:spPr>
          <a:xfrm>
            <a:off x="4608049" y="3313989"/>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6" name="Circle"/>
          <p:cNvSpPr/>
          <p:nvPr/>
        </p:nvSpPr>
        <p:spPr>
          <a:xfrm>
            <a:off x="4608049" y="3595770"/>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7" name="Circle"/>
          <p:cNvSpPr/>
          <p:nvPr/>
        </p:nvSpPr>
        <p:spPr>
          <a:xfrm>
            <a:off x="4929270" y="2155238"/>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8" name="Circle"/>
          <p:cNvSpPr/>
          <p:nvPr/>
        </p:nvSpPr>
        <p:spPr>
          <a:xfrm>
            <a:off x="4929270" y="2437019"/>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99" name="Circle"/>
          <p:cNvSpPr/>
          <p:nvPr/>
        </p:nvSpPr>
        <p:spPr>
          <a:xfrm>
            <a:off x="5261404" y="2156395"/>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0" name="Circle"/>
          <p:cNvSpPr/>
          <p:nvPr/>
        </p:nvSpPr>
        <p:spPr>
          <a:xfrm>
            <a:off x="5261404" y="2438176"/>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1" name="Circle"/>
          <p:cNvSpPr/>
          <p:nvPr/>
        </p:nvSpPr>
        <p:spPr>
          <a:xfrm>
            <a:off x="5593539" y="2159868"/>
            <a:ext cx="186036" cy="186035"/>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2" name="Circle"/>
          <p:cNvSpPr/>
          <p:nvPr/>
        </p:nvSpPr>
        <p:spPr>
          <a:xfrm>
            <a:off x="5593539" y="2441649"/>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3" name="Circle"/>
          <p:cNvSpPr/>
          <p:nvPr/>
        </p:nvSpPr>
        <p:spPr>
          <a:xfrm>
            <a:off x="4929270" y="2748566"/>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4" name="Circle"/>
          <p:cNvSpPr/>
          <p:nvPr/>
        </p:nvSpPr>
        <p:spPr>
          <a:xfrm>
            <a:off x="4929270" y="3030347"/>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5" name="Circle"/>
          <p:cNvSpPr/>
          <p:nvPr/>
        </p:nvSpPr>
        <p:spPr>
          <a:xfrm>
            <a:off x="5261404" y="274972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6" name="Circle"/>
          <p:cNvSpPr/>
          <p:nvPr/>
        </p:nvSpPr>
        <p:spPr>
          <a:xfrm>
            <a:off x="5261404" y="3031505"/>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7" name="Circle"/>
          <p:cNvSpPr/>
          <p:nvPr/>
        </p:nvSpPr>
        <p:spPr>
          <a:xfrm>
            <a:off x="5593539" y="2753196"/>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8" name="Circle"/>
          <p:cNvSpPr/>
          <p:nvPr/>
        </p:nvSpPr>
        <p:spPr>
          <a:xfrm>
            <a:off x="5593539" y="3034978"/>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09" name="Circle"/>
          <p:cNvSpPr/>
          <p:nvPr/>
        </p:nvSpPr>
        <p:spPr>
          <a:xfrm>
            <a:off x="4940184" y="3324200"/>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0" name="Circle"/>
          <p:cNvSpPr/>
          <p:nvPr/>
        </p:nvSpPr>
        <p:spPr>
          <a:xfrm>
            <a:off x="4940184" y="3605981"/>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1" name="Circle"/>
          <p:cNvSpPr/>
          <p:nvPr/>
        </p:nvSpPr>
        <p:spPr>
          <a:xfrm>
            <a:off x="5272318" y="3325358"/>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2" name="Circle"/>
          <p:cNvSpPr/>
          <p:nvPr/>
        </p:nvSpPr>
        <p:spPr>
          <a:xfrm>
            <a:off x="5272318" y="3607139"/>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3" name="Circle"/>
          <p:cNvSpPr/>
          <p:nvPr/>
        </p:nvSpPr>
        <p:spPr>
          <a:xfrm>
            <a:off x="5604453" y="3328831"/>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4" name="Circle"/>
          <p:cNvSpPr/>
          <p:nvPr/>
        </p:nvSpPr>
        <p:spPr>
          <a:xfrm>
            <a:off x="5604453" y="3610611"/>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5" name="Circle"/>
          <p:cNvSpPr/>
          <p:nvPr/>
        </p:nvSpPr>
        <p:spPr>
          <a:xfrm>
            <a:off x="3309193" y="2422327"/>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6" name="Circle"/>
          <p:cNvSpPr/>
          <p:nvPr/>
        </p:nvSpPr>
        <p:spPr>
          <a:xfrm>
            <a:off x="3315340" y="2715172"/>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7" name="Circle"/>
          <p:cNvSpPr/>
          <p:nvPr/>
        </p:nvSpPr>
        <p:spPr>
          <a:xfrm>
            <a:off x="3312267" y="3008018"/>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8" name="Circle"/>
          <p:cNvSpPr/>
          <p:nvPr/>
        </p:nvSpPr>
        <p:spPr>
          <a:xfrm>
            <a:off x="3321487" y="330086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19" name="Circle"/>
          <p:cNvSpPr/>
          <p:nvPr/>
        </p:nvSpPr>
        <p:spPr>
          <a:xfrm>
            <a:off x="3324560" y="3593708"/>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0" name="Circle"/>
          <p:cNvSpPr/>
          <p:nvPr/>
        </p:nvSpPr>
        <p:spPr>
          <a:xfrm>
            <a:off x="3619171" y="387176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1" name="Circle"/>
          <p:cNvSpPr/>
          <p:nvPr/>
        </p:nvSpPr>
        <p:spPr>
          <a:xfrm>
            <a:off x="3946539" y="3872921"/>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2" name="Circle"/>
          <p:cNvSpPr/>
          <p:nvPr/>
        </p:nvSpPr>
        <p:spPr>
          <a:xfrm>
            <a:off x="4278674" y="3874078"/>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3" name="Circle"/>
          <p:cNvSpPr/>
          <p:nvPr/>
        </p:nvSpPr>
        <p:spPr>
          <a:xfrm>
            <a:off x="4610809" y="3877551"/>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4" name="Circle"/>
          <p:cNvSpPr/>
          <p:nvPr/>
        </p:nvSpPr>
        <p:spPr>
          <a:xfrm>
            <a:off x="3622245" y="416214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5" name="Circle"/>
          <p:cNvSpPr/>
          <p:nvPr/>
        </p:nvSpPr>
        <p:spPr>
          <a:xfrm>
            <a:off x="3625319" y="4452524"/>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6" name="Circle"/>
          <p:cNvSpPr/>
          <p:nvPr/>
        </p:nvSpPr>
        <p:spPr>
          <a:xfrm>
            <a:off x="3957454" y="4166774"/>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7" name="Circle"/>
          <p:cNvSpPr/>
          <p:nvPr/>
        </p:nvSpPr>
        <p:spPr>
          <a:xfrm>
            <a:off x="3957454" y="4448555"/>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8" name="Circle"/>
          <p:cNvSpPr/>
          <p:nvPr/>
        </p:nvSpPr>
        <p:spPr>
          <a:xfrm>
            <a:off x="4289588" y="4167931"/>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29" name="Circle"/>
          <p:cNvSpPr/>
          <p:nvPr/>
        </p:nvSpPr>
        <p:spPr>
          <a:xfrm>
            <a:off x="4289588" y="444971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0" name="Circle"/>
          <p:cNvSpPr/>
          <p:nvPr/>
        </p:nvSpPr>
        <p:spPr>
          <a:xfrm>
            <a:off x="4621723" y="4171404"/>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1" name="Circle"/>
          <p:cNvSpPr/>
          <p:nvPr/>
        </p:nvSpPr>
        <p:spPr>
          <a:xfrm>
            <a:off x="4621723" y="4453186"/>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2" name="Circle"/>
          <p:cNvSpPr/>
          <p:nvPr/>
        </p:nvSpPr>
        <p:spPr>
          <a:xfrm>
            <a:off x="4942944" y="388776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3" name="Circle"/>
          <p:cNvSpPr/>
          <p:nvPr/>
        </p:nvSpPr>
        <p:spPr>
          <a:xfrm>
            <a:off x="5275078" y="3888920"/>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4" name="Circle"/>
          <p:cNvSpPr/>
          <p:nvPr/>
        </p:nvSpPr>
        <p:spPr>
          <a:xfrm>
            <a:off x="5607213" y="3892392"/>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5" name="Circle"/>
          <p:cNvSpPr/>
          <p:nvPr/>
        </p:nvSpPr>
        <p:spPr>
          <a:xfrm>
            <a:off x="4953857" y="4181616"/>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6" name="Circle"/>
          <p:cNvSpPr/>
          <p:nvPr/>
        </p:nvSpPr>
        <p:spPr>
          <a:xfrm>
            <a:off x="4953857" y="4463397"/>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7" name="Circle"/>
          <p:cNvSpPr/>
          <p:nvPr/>
        </p:nvSpPr>
        <p:spPr>
          <a:xfrm>
            <a:off x="5285992" y="418277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8" name="Circle"/>
          <p:cNvSpPr/>
          <p:nvPr/>
        </p:nvSpPr>
        <p:spPr>
          <a:xfrm>
            <a:off x="5285992" y="4464554"/>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39" name="Circle"/>
          <p:cNvSpPr/>
          <p:nvPr/>
        </p:nvSpPr>
        <p:spPr>
          <a:xfrm>
            <a:off x="5618127" y="4186245"/>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40" name="Circle"/>
          <p:cNvSpPr/>
          <p:nvPr/>
        </p:nvSpPr>
        <p:spPr>
          <a:xfrm>
            <a:off x="3327634" y="3886553"/>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41" name="Circle"/>
          <p:cNvSpPr/>
          <p:nvPr/>
        </p:nvSpPr>
        <p:spPr>
          <a:xfrm>
            <a:off x="3333781" y="4179399"/>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342" name="Circle"/>
          <p:cNvSpPr/>
          <p:nvPr/>
        </p:nvSpPr>
        <p:spPr>
          <a:xfrm>
            <a:off x="3330707" y="4472244"/>
            <a:ext cx="186036" cy="186036"/>
          </a:xfrm>
          <a:prstGeom prst="ellipse">
            <a:avLst/>
          </a:prstGeom>
          <a:blipFill>
            <a:blip r:embed="rId2"/>
          </a:blipFill>
          <a:ln w="12700">
            <a:miter lim="400000"/>
          </a:ln>
          <a:effectLst>
            <a:outerShdw blurRad="38100" dist="25400" dir="5400000" rotWithShape="0">
              <a:srgbClr val="000000">
                <a:alpha val="50000"/>
              </a:srgbClr>
            </a:outerShdw>
          </a:effectLst>
        </p:spPr>
        <p:txBody>
          <a:bodyPr lIns="29766" tIns="29766" rIns="29766" bIns="29766" anchor="ctr"/>
          <a:lstStyle/>
          <a:p>
            <a:pPr>
              <a:defRPr sz="2400">
                <a:solidFill>
                  <a:srgbClr val="FFFFFF"/>
                </a:solidFill>
              </a:defRPr>
            </a:pPr>
            <a:endParaRPr sz="1406" dirty="0">
              <a:latin typeface="Cambria Regular"/>
            </a:endParaRPr>
          </a:p>
        </p:txBody>
      </p:sp>
      <p:sp>
        <p:nvSpPr>
          <p:cNvPr id="270" name="Circle"/>
          <p:cNvSpPr/>
          <p:nvPr/>
        </p:nvSpPr>
        <p:spPr>
          <a:xfrm>
            <a:off x="2610652" y="1427384"/>
            <a:ext cx="1620000" cy="1620000"/>
          </a:xfrm>
          <a:prstGeom prst="ellipse">
            <a:avLst/>
          </a:prstGeom>
          <a:ln w="25400">
            <a:solidFill>
              <a:srgbClr val="85888D"/>
            </a:solidFill>
            <a:miter lim="400000"/>
          </a:ln>
        </p:spPr>
        <p:txBody>
          <a:bodyPr lIns="29766" tIns="29766" rIns="29766" bIns="29766" anchor="ctr"/>
          <a:lstStyle/>
          <a:p>
            <a:pPr>
              <a:defRPr sz="2400"/>
            </a:pPr>
            <a:endParaRPr sz="1406" dirty="0">
              <a:latin typeface="Cambria Regular"/>
            </a:endParaRPr>
          </a:p>
        </p:txBody>
      </p:sp>
      <p:sp>
        <p:nvSpPr>
          <p:cNvPr id="271" name="Circle"/>
          <p:cNvSpPr/>
          <p:nvPr/>
        </p:nvSpPr>
        <p:spPr>
          <a:xfrm>
            <a:off x="2849562" y="1664394"/>
            <a:ext cx="1116212" cy="1116212"/>
          </a:xfrm>
          <a:prstGeom prst="ellipse">
            <a:avLst/>
          </a:prstGeom>
          <a:ln w="25400">
            <a:solidFill>
              <a:srgbClr val="85888D"/>
            </a:solidFill>
            <a:miter lim="400000"/>
          </a:ln>
        </p:spPr>
        <p:txBody>
          <a:bodyPr lIns="29766" tIns="29766" rIns="29766" bIns="29766" anchor="ctr"/>
          <a:lstStyle/>
          <a:p>
            <a:pPr>
              <a:defRPr sz="2400"/>
            </a:pPr>
            <a:endParaRPr sz="1406" dirty="0">
              <a:latin typeface="Cambria Regular"/>
            </a:endParaRPr>
          </a:p>
        </p:txBody>
      </p:sp>
      <p:sp>
        <p:nvSpPr>
          <p:cNvPr id="272" name="Circle"/>
          <p:cNvSpPr/>
          <p:nvPr/>
        </p:nvSpPr>
        <p:spPr>
          <a:xfrm>
            <a:off x="5153039" y="4007156"/>
            <a:ext cx="1116212" cy="1116212"/>
          </a:xfrm>
          <a:prstGeom prst="ellipse">
            <a:avLst/>
          </a:prstGeom>
          <a:ln w="25400">
            <a:solidFill>
              <a:srgbClr val="85888D"/>
            </a:solidFill>
            <a:miter lim="400000"/>
          </a:ln>
        </p:spPr>
        <p:txBody>
          <a:bodyPr lIns="29766" tIns="29766" rIns="29766" bIns="29766" anchor="ctr"/>
          <a:lstStyle/>
          <a:p>
            <a:pPr>
              <a:defRPr sz="2400"/>
            </a:pPr>
            <a:endParaRPr sz="1406" dirty="0">
              <a:latin typeface="Cambria Regular"/>
            </a:endParaRPr>
          </a:p>
        </p:txBody>
      </p:sp>
      <p:sp>
        <p:nvSpPr>
          <p:cNvPr id="2" name="Slide Number Placeholder 1">
            <a:extLst>
              <a:ext uri="{FF2B5EF4-FFF2-40B4-BE49-F238E27FC236}">
                <a16:creationId xmlns:a16="http://schemas.microsoft.com/office/drawing/2014/main" id="{A1ABF63E-696B-2248-8A46-6C3363A2ED07}"/>
              </a:ext>
            </a:extLst>
          </p:cNvPr>
          <p:cNvSpPr>
            <a:spLocks noGrp="1"/>
          </p:cNvSpPr>
          <p:nvPr>
            <p:ph type="sldNum" sz="quarter" idx="2"/>
          </p:nvPr>
        </p:nvSpPr>
        <p:spPr/>
        <p:txBody>
          <a:bodyPr/>
          <a:lstStyle/>
          <a:p>
            <a:fld id="{86CB4B4D-7CA3-9044-876B-883B54F8677D}" type="slidenum">
              <a:rPr lang="en-GB" smtClean="0"/>
              <a:t>21</a:t>
            </a:fld>
            <a:endParaRPr lang="en-GB"/>
          </a:p>
        </p:txBody>
      </p:sp>
    </p:spTree>
    <p:extLst>
      <p:ext uri="{BB962C8B-B14F-4D97-AF65-F5344CB8AC3E}">
        <p14:creationId xmlns:p14="http://schemas.microsoft.com/office/powerpoint/2010/main" val="349288018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8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9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9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1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9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1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1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1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2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2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2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2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4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3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3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3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2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2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3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4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3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3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3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2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32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32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33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33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3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advAuto="0"/>
      <p:bldP spid="274" grpId="0" animBg="1" advAuto="0"/>
      <p:bldP spid="275" grpId="0" animBg="1" advAuto="0"/>
      <p:bldP spid="276" grpId="0" animBg="1" advAuto="0"/>
      <p:bldP spid="277" grpId="0" animBg="1" advAuto="0"/>
      <p:bldP spid="278" grpId="0" animBg="1" advAuto="0"/>
      <p:bldP spid="279" grpId="0" animBg="1" advAuto="0"/>
      <p:bldP spid="280" grpId="0" animBg="1" advAuto="0"/>
      <p:bldP spid="281" grpId="0" animBg="1" advAuto="0"/>
      <p:bldP spid="282" grpId="0" animBg="1" advAuto="0"/>
      <p:bldP spid="283" grpId="0" animBg="1" advAuto="0"/>
      <p:bldP spid="284" grpId="0" animBg="1" advAuto="0"/>
      <p:bldP spid="285" grpId="0" animBg="1" advAuto="0"/>
      <p:bldP spid="286" grpId="0" animBg="1" advAuto="0"/>
      <p:bldP spid="287" grpId="0" animBg="1" advAuto="0"/>
      <p:bldP spid="288" grpId="0" animBg="1" advAuto="0"/>
      <p:bldP spid="289" grpId="0" animBg="1" advAuto="0"/>
      <p:bldP spid="290" grpId="0" animBg="1" advAuto="0"/>
      <p:bldP spid="291" grpId="0" animBg="1" advAuto="0"/>
      <p:bldP spid="292" grpId="0" animBg="1" advAuto="0"/>
      <p:bldP spid="293" grpId="0" animBg="1" advAuto="0"/>
      <p:bldP spid="294" grpId="0" animBg="1" advAuto="0"/>
      <p:bldP spid="295" grpId="0" animBg="1" advAuto="0"/>
      <p:bldP spid="296" grpId="0" animBg="1" advAuto="0"/>
      <p:bldP spid="297" grpId="0" animBg="1" advAuto="0"/>
      <p:bldP spid="298" grpId="0" animBg="1" advAuto="0"/>
      <p:bldP spid="299" grpId="0" animBg="1" advAuto="0"/>
      <p:bldP spid="300" grpId="0" animBg="1" advAuto="0"/>
      <p:bldP spid="301" grpId="0" animBg="1" advAuto="0"/>
      <p:bldP spid="302" grpId="0" animBg="1" advAuto="0"/>
      <p:bldP spid="303" grpId="0" animBg="1" advAuto="0"/>
      <p:bldP spid="304" grpId="0" animBg="1" advAuto="0"/>
      <p:bldP spid="305" grpId="0" animBg="1" advAuto="0"/>
      <p:bldP spid="306" grpId="0" animBg="1" advAuto="0"/>
      <p:bldP spid="307" grpId="0" animBg="1" advAuto="0"/>
      <p:bldP spid="308" grpId="0" animBg="1" advAuto="0"/>
      <p:bldP spid="309" grpId="0" animBg="1" advAuto="0"/>
      <p:bldP spid="310" grpId="0" animBg="1" advAuto="0"/>
      <p:bldP spid="311" grpId="0" animBg="1" advAuto="0"/>
      <p:bldP spid="312" grpId="0" animBg="1" advAuto="0"/>
      <p:bldP spid="313" grpId="0" animBg="1" advAuto="0"/>
      <p:bldP spid="314" grpId="0" animBg="1" advAuto="0"/>
      <p:bldP spid="315" grpId="0" animBg="1" advAuto="0"/>
      <p:bldP spid="316" grpId="0" animBg="1" advAuto="0"/>
      <p:bldP spid="317" grpId="0" animBg="1" advAuto="0"/>
      <p:bldP spid="318" grpId="0" animBg="1" advAuto="0"/>
      <p:bldP spid="319" grpId="0" animBg="1" advAuto="0"/>
      <p:bldP spid="320" grpId="0" animBg="1" advAuto="0"/>
      <p:bldP spid="321" grpId="0" animBg="1" advAuto="0"/>
      <p:bldP spid="322" grpId="0" animBg="1" advAuto="0"/>
      <p:bldP spid="323" grpId="0" animBg="1" advAuto="0"/>
      <p:bldP spid="324" grpId="0" animBg="1" advAuto="0"/>
      <p:bldP spid="325" grpId="0" animBg="1" advAuto="0"/>
      <p:bldP spid="326" grpId="0" animBg="1" advAuto="0"/>
      <p:bldP spid="327" grpId="0" animBg="1" advAuto="0"/>
      <p:bldP spid="328" grpId="0" animBg="1" advAuto="0"/>
      <p:bldP spid="329" grpId="0" animBg="1" advAuto="0"/>
      <p:bldP spid="330" grpId="0" animBg="1" advAuto="0"/>
      <p:bldP spid="331" grpId="0" animBg="1" advAuto="0"/>
      <p:bldP spid="332" grpId="0" animBg="1" advAuto="0"/>
      <p:bldP spid="333" grpId="0" animBg="1" advAuto="0"/>
      <p:bldP spid="334" grpId="0" animBg="1" advAuto="0"/>
      <p:bldP spid="335" grpId="0" animBg="1" advAuto="0"/>
      <p:bldP spid="336" grpId="0" animBg="1" advAuto="0"/>
      <p:bldP spid="337" grpId="0" animBg="1" advAuto="0"/>
      <p:bldP spid="338" grpId="0" animBg="1" advAuto="0"/>
      <p:bldP spid="339" grpId="0" animBg="1" advAuto="0"/>
      <p:bldP spid="340" grpId="0" animBg="1" advAuto="0"/>
      <p:bldP spid="341" grpId="0" animBg="1" advAuto="0"/>
      <p:bldP spid="342" grpId="0" animBg="1" advAuto="0"/>
      <p:bldP spid="270" grpId="1" animBg="1" advAuto="0"/>
      <p:bldP spid="271" grpId="0" animBg="1" advAuto="0"/>
      <p:bldP spid="27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A964-4F8B-134F-A05B-02FD2D97702D}"/>
              </a:ext>
            </a:extLst>
          </p:cNvPr>
          <p:cNvSpPr>
            <a:spLocks noGrp="1"/>
          </p:cNvSpPr>
          <p:nvPr>
            <p:ph type="title"/>
          </p:nvPr>
        </p:nvSpPr>
        <p:spPr/>
        <p:txBody>
          <a:bodyPr/>
          <a:lstStyle/>
          <a:p>
            <a:r>
              <a:rPr lang="en-GB" dirty="0"/>
              <a:t>Metric Tree</a:t>
            </a:r>
          </a:p>
        </p:txBody>
      </p:sp>
      <p:sp>
        <p:nvSpPr>
          <p:cNvPr id="3" name="Content Placeholder 2">
            <a:extLst>
              <a:ext uri="{FF2B5EF4-FFF2-40B4-BE49-F238E27FC236}">
                <a16:creationId xmlns:a16="http://schemas.microsoft.com/office/drawing/2014/main" id="{4A54B141-A543-BF42-880A-BD38360594F8}"/>
              </a:ext>
            </a:extLst>
          </p:cNvPr>
          <p:cNvSpPr>
            <a:spLocks noGrp="1"/>
          </p:cNvSpPr>
          <p:nvPr>
            <p:ph idx="1"/>
          </p:nvPr>
        </p:nvSpPr>
        <p:spPr/>
        <p:txBody>
          <a:bodyPr>
            <a:normAutofit/>
          </a:bodyPr>
          <a:lstStyle/>
          <a:p>
            <a:r>
              <a:rPr lang="en-GB" dirty="0"/>
              <a:t>Indexing structure for efficient K-nearest neighbour search</a:t>
            </a:r>
          </a:p>
          <a:p>
            <a:r>
              <a:rPr lang="en-GB" dirty="0"/>
              <a:t>Points organised hierarchically</a:t>
            </a:r>
          </a:p>
          <a:p>
            <a:pPr lvl="1"/>
            <a:r>
              <a:rPr lang="en-GB" sz="2100" dirty="0"/>
              <a:t>Binary tree: nodes = sets of points, root = all points</a:t>
            </a:r>
          </a:p>
          <a:p>
            <a:pPr lvl="1"/>
            <a:r>
              <a:rPr lang="en-GB" sz="2100" dirty="0"/>
              <a:t>Siblings are disjoint</a:t>
            </a:r>
          </a:p>
          <a:p>
            <a:r>
              <a:rPr lang="en-GB" sz="2400" dirty="0"/>
              <a:t>Two main methods provided</a:t>
            </a:r>
          </a:p>
          <a:p>
            <a:pPr lvl="1"/>
            <a:r>
              <a:rPr lang="en-GB" sz="2100" dirty="0"/>
              <a:t>Find all points within a given radius</a:t>
            </a:r>
          </a:p>
          <a:p>
            <a:pPr lvl="1"/>
            <a:r>
              <a:rPr lang="en-GB" sz="2100" dirty="0"/>
              <a:t>Find a number of closest points</a:t>
            </a:r>
          </a:p>
        </p:txBody>
      </p:sp>
      <p:sp>
        <p:nvSpPr>
          <p:cNvPr id="9" name="Slide Number Placeholder 8">
            <a:extLst>
              <a:ext uri="{FF2B5EF4-FFF2-40B4-BE49-F238E27FC236}">
                <a16:creationId xmlns:a16="http://schemas.microsoft.com/office/drawing/2014/main" id="{778ADF55-EFBA-A443-8E62-D1138E05F4BF}"/>
              </a:ext>
            </a:extLst>
          </p:cNvPr>
          <p:cNvSpPr>
            <a:spLocks noGrp="1"/>
          </p:cNvSpPr>
          <p:nvPr>
            <p:ph type="sldNum" sz="quarter" idx="12"/>
          </p:nvPr>
        </p:nvSpPr>
        <p:spPr/>
        <p:txBody>
          <a:bodyPr/>
          <a:lstStyle/>
          <a:p>
            <a:fld id="{8DEB7051-B6B1-F543-9CF9-C86EC8053CB5}" type="slidenum">
              <a:rPr lang="en-GB" smtClean="0"/>
              <a:t>22</a:t>
            </a:fld>
            <a:endParaRPr lang="en-GB"/>
          </a:p>
        </p:txBody>
      </p:sp>
    </p:spTree>
    <p:extLst>
      <p:ext uri="{BB962C8B-B14F-4D97-AF65-F5344CB8AC3E}">
        <p14:creationId xmlns:p14="http://schemas.microsoft.com/office/powerpoint/2010/main" val="1051365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4488-DAB8-0D4D-B83D-BD29C5252E2F}"/>
              </a:ext>
            </a:extLst>
          </p:cNvPr>
          <p:cNvSpPr>
            <a:spLocks noGrp="1"/>
          </p:cNvSpPr>
          <p:nvPr>
            <p:ph type="title"/>
          </p:nvPr>
        </p:nvSpPr>
        <p:spPr/>
        <p:txBody>
          <a:bodyPr/>
          <a:lstStyle/>
          <a:p>
            <a:r>
              <a:rPr lang="en-GB" dirty="0"/>
              <a:t>Metric Tree - Constructing</a:t>
            </a:r>
          </a:p>
        </p:txBody>
      </p:sp>
      <p:sp>
        <p:nvSpPr>
          <p:cNvPr id="3" name="Content Placeholder 2">
            <a:extLst>
              <a:ext uri="{FF2B5EF4-FFF2-40B4-BE49-F238E27FC236}">
                <a16:creationId xmlns:a16="http://schemas.microsoft.com/office/drawing/2014/main" id="{0BE235D3-5BC7-604E-B06F-05D7636C9CFB}"/>
              </a:ext>
            </a:extLst>
          </p:cNvPr>
          <p:cNvSpPr>
            <a:spLocks noGrp="1"/>
          </p:cNvSpPr>
          <p:nvPr>
            <p:ph idx="1"/>
          </p:nvPr>
        </p:nvSpPr>
        <p:spPr>
          <a:xfrm>
            <a:off x="628650" y="1521354"/>
            <a:ext cx="7886700" cy="3703789"/>
          </a:xfrm>
        </p:spPr>
        <p:txBody>
          <a:bodyPr>
            <a:normAutofit fontScale="85000" lnSpcReduction="20000"/>
          </a:bodyPr>
          <a:lstStyle/>
          <a:p>
            <a:r>
              <a:rPr lang="en-GB" dirty="0"/>
              <a:t>Top-down</a:t>
            </a:r>
          </a:p>
          <a:p>
            <a:r>
              <a:rPr lang="en-GB" dirty="0"/>
              <a:t>Choose two pivot points p(l) and p(r) such that the distance is largest</a:t>
            </a:r>
          </a:p>
          <a:p>
            <a:pPr lvl="1"/>
            <a:r>
              <a:rPr lang="en-GB" sz="2100" dirty="0"/>
              <a:t>This is quadratic again, we use a heuristic</a:t>
            </a:r>
          </a:p>
          <a:p>
            <a:pPr lvl="2"/>
            <a:r>
              <a:rPr lang="en-GB" sz="2100" dirty="0"/>
              <a:t>Pick a random point, find the farthest point from it, call it p(l).</a:t>
            </a:r>
          </a:p>
          <a:p>
            <a:pPr lvl="2"/>
            <a:r>
              <a:rPr lang="en-GB" sz="2100" dirty="0"/>
              <a:t>Find the farthest point from p(l), call it p(r)</a:t>
            </a:r>
          </a:p>
          <a:p>
            <a:r>
              <a:rPr lang="en-GB" dirty="0"/>
              <a:t>Partition</a:t>
            </a:r>
          </a:p>
          <a:p>
            <a:pPr lvl="1"/>
            <a:r>
              <a:rPr lang="en-GB" sz="2100" dirty="0"/>
              <a:t>Project all points onto a line from p(l) to p(r)</a:t>
            </a:r>
          </a:p>
          <a:p>
            <a:pPr lvl="1"/>
            <a:r>
              <a:rPr lang="en-GB" sz="2100" dirty="0"/>
              <a:t>Find the median point A along the line u</a:t>
            </a:r>
          </a:p>
          <a:p>
            <a:pPr lvl="1"/>
            <a:r>
              <a:rPr lang="en-GB" sz="2100" dirty="0"/>
              <a:t>All points on the left of A go to the left subtree, on the right of A to the right subtree</a:t>
            </a:r>
          </a:p>
          <a:p>
            <a:pPr lvl="1"/>
            <a:r>
              <a:rPr lang="en-GB" sz="2100" dirty="0"/>
              <a:t>Median ensures tree depth of O(log n) – but it is expensive</a:t>
            </a:r>
          </a:p>
          <a:p>
            <a:pPr lvl="2"/>
            <a:r>
              <a:rPr lang="en-GB" sz="2100" dirty="0"/>
              <a:t>Heuristic: we use mean A=(p(l)+</a:t>
            </a:r>
            <a:r>
              <a:rPr lang="en-GB" sz="2100" dirty="0" err="1"/>
              <a:t>pr</a:t>
            </a:r>
            <a:r>
              <a:rPr lang="en-GB" sz="2100" dirty="0"/>
              <a:t>(r))/2</a:t>
            </a:r>
          </a:p>
          <a:p>
            <a:r>
              <a:rPr lang="en-GB" dirty="0"/>
              <a:t>Imagine a high-dimensional plane orthogonal to </a:t>
            </a:r>
            <a:r>
              <a:rPr lang="en-GB" i="1" dirty="0"/>
              <a:t>u</a:t>
            </a:r>
            <a:r>
              <a:rPr lang="en-GB" dirty="0"/>
              <a:t> that goes through </a:t>
            </a:r>
            <a:r>
              <a:rPr lang="en-GB" i="1" dirty="0"/>
              <a:t>A</a:t>
            </a:r>
          </a:p>
          <a:p>
            <a:r>
              <a:rPr lang="en-GB" dirty="0"/>
              <a:t>This is the decision boundary – used for querying</a:t>
            </a:r>
          </a:p>
        </p:txBody>
      </p:sp>
      <p:sp>
        <p:nvSpPr>
          <p:cNvPr id="5" name="Slide Number Placeholder 4">
            <a:extLst>
              <a:ext uri="{FF2B5EF4-FFF2-40B4-BE49-F238E27FC236}">
                <a16:creationId xmlns:a16="http://schemas.microsoft.com/office/drawing/2014/main" id="{7569A628-2F5F-D94E-86AE-AD92B2B2BCB4}"/>
              </a:ext>
            </a:extLst>
          </p:cNvPr>
          <p:cNvSpPr>
            <a:spLocks noGrp="1"/>
          </p:cNvSpPr>
          <p:nvPr>
            <p:ph type="sldNum" sz="quarter" idx="12"/>
          </p:nvPr>
        </p:nvSpPr>
        <p:spPr/>
        <p:txBody>
          <a:bodyPr/>
          <a:lstStyle/>
          <a:p>
            <a:fld id="{8DEB7051-B6B1-F543-9CF9-C86EC8053CB5}" type="slidenum">
              <a:rPr lang="en-GB" smtClean="0"/>
              <a:t>23</a:t>
            </a:fld>
            <a:endParaRPr lang="en-GB"/>
          </a:p>
        </p:txBody>
      </p:sp>
    </p:spTree>
    <p:extLst>
      <p:ext uri="{BB962C8B-B14F-4D97-AF65-F5344CB8AC3E}">
        <p14:creationId xmlns:p14="http://schemas.microsoft.com/office/powerpoint/2010/main" val="277280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C15B-91D6-F444-94EB-9444EE50192B}"/>
              </a:ext>
            </a:extLst>
          </p:cNvPr>
          <p:cNvSpPr>
            <a:spLocks noGrp="1"/>
          </p:cNvSpPr>
          <p:nvPr>
            <p:ph type="title"/>
          </p:nvPr>
        </p:nvSpPr>
        <p:spPr/>
        <p:txBody>
          <a:bodyPr/>
          <a:lstStyle/>
          <a:p>
            <a:r>
              <a:rPr lang="en-GB" dirty="0"/>
              <a:t>Metric Tree - Querying</a:t>
            </a:r>
          </a:p>
        </p:txBody>
      </p:sp>
      <p:sp>
        <p:nvSpPr>
          <p:cNvPr id="3" name="Content Placeholder 2">
            <a:extLst>
              <a:ext uri="{FF2B5EF4-FFF2-40B4-BE49-F238E27FC236}">
                <a16:creationId xmlns:a16="http://schemas.microsoft.com/office/drawing/2014/main" id="{C84659DC-2A28-0D48-8FBD-EF837DB5F33F}"/>
              </a:ext>
            </a:extLst>
          </p:cNvPr>
          <p:cNvSpPr>
            <a:spLocks noGrp="1"/>
          </p:cNvSpPr>
          <p:nvPr>
            <p:ph idx="1"/>
          </p:nvPr>
        </p:nvSpPr>
        <p:spPr/>
        <p:txBody>
          <a:bodyPr>
            <a:normAutofit/>
          </a:bodyPr>
          <a:lstStyle/>
          <a:p>
            <a:r>
              <a:rPr lang="en-GB" dirty="0"/>
              <a:t>Top-down</a:t>
            </a:r>
          </a:p>
          <a:p>
            <a:r>
              <a:rPr lang="en-GB" dirty="0"/>
              <a:t>Given a query point and a radius</a:t>
            </a:r>
          </a:p>
          <a:p>
            <a:r>
              <a:rPr lang="en-GB" dirty="0"/>
              <a:t>Consider a sphere around it</a:t>
            </a:r>
          </a:p>
          <a:p>
            <a:r>
              <a:rPr lang="en-GB" dirty="0"/>
              <a:t>Calculate the distance to p(l) and p(r)</a:t>
            </a:r>
          </a:p>
          <a:p>
            <a:r>
              <a:rPr lang="en-GB" dirty="0"/>
              <a:t>Decide left/right/both depending on the distances</a:t>
            </a:r>
          </a:p>
          <a:p>
            <a:r>
              <a:rPr lang="en-GB" dirty="0"/>
              <a:t>Low variation in inter-record distances will reduce efficiency</a:t>
            </a:r>
          </a:p>
          <a:p>
            <a:pPr lvl="1"/>
            <a:r>
              <a:rPr lang="en-GB" sz="2100" dirty="0"/>
              <a:t>Also called: high intrinsic dimensionality</a:t>
            </a:r>
          </a:p>
          <a:p>
            <a:pPr lvl="1"/>
            <a:r>
              <a:rPr lang="en-GB" sz="2100" dirty="0"/>
              <a:t>Due to insufficient pruning</a:t>
            </a:r>
          </a:p>
        </p:txBody>
      </p:sp>
      <p:sp>
        <p:nvSpPr>
          <p:cNvPr id="5" name="Slide Number Placeholder 4">
            <a:extLst>
              <a:ext uri="{FF2B5EF4-FFF2-40B4-BE49-F238E27FC236}">
                <a16:creationId xmlns:a16="http://schemas.microsoft.com/office/drawing/2014/main" id="{18D38654-1C81-5948-A2B5-28156B7322A2}"/>
              </a:ext>
            </a:extLst>
          </p:cNvPr>
          <p:cNvSpPr>
            <a:spLocks noGrp="1"/>
          </p:cNvSpPr>
          <p:nvPr>
            <p:ph type="sldNum" sz="quarter" idx="12"/>
          </p:nvPr>
        </p:nvSpPr>
        <p:spPr/>
        <p:txBody>
          <a:bodyPr/>
          <a:lstStyle/>
          <a:p>
            <a:fld id="{8DEB7051-B6B1-F543-9CF9-C86EC8053CB5}" type="slidenum">
              <a:rPr lang="en-GB" smtClean="0"/>
              <a:t>24</a:t>
            </a:fld>
            <a:endParaRPr lang="en-GB"/>
          </a:p>
        </p:txBody>
      </p:sp>
    </p:spTree>
    <p:extLst>
      <p:ext uri="{BB962C8B-B14F-4D97-AF65-F5344CB8AC3E}">
        <p14:creationId xmlns:p14="http://schemas.microsoft.com/office/powerpoint/2010/main" val="92727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B8F8C23-A7EF-FA41-B7B9-0916895925D6}"/>
              </a:ext>
            </a:extLst>
          </p:cNvPr>
          <p:cNvPicPr>
            <a:picLocks noGrp="1" noChangeAspect="1"/>
          </p:cNvPicPr>
          <p:nvPr>
            <p:ph idx="1"/>
          </p:nvPr>
        </p:nvPicPr>
        <p:blipFill>
          <a:blip r:embed="rId2"/>
          <a:stretch>
            <a:fillRect/>
          </a:stretch>
        </p:blipFill>
        <p:spPr>
          <a:xfrm>
            <a:off x="1962000" y="76959"/>
            <a:ext cx="5220000" cy="5220000"/>
          </a:xfrm>
        </p:spPr>
      </p:pic>
      <p:sp>
        <p:nvSpPr>
          <p:cNvPr id="6" name="TextBox 5">
            <a:extLst>
              <a:ext uri="{FF2B5EF4-FFF2-40B4-BE49-F238E27FC236}">
                <a16:creationId xmlns:a16="http://schemas.microsoft.com/office/drawing/2014/main" id="{3FFAC1B5-DB73-194A-96BB-736A8564C08A}"/>
              </a:ext>
            </a:extLst>
          </p:cNvPr>
          <p:cNvSpPr txBox="1"/>
          <p:nvPr/>
        </p:nvSpPr>
        <p:spPr>
          <a:xfrm>
            <a:off x="2385345" y="5355008"/>
            <a:ext cx="4373313" cy="246221"/>
          </a:xfrm>
          <a:prstGeom prst="rect">
            <a:avLst/>
          </a:prstGeom>
          <a:noFill/>
        </p:spPr>
        <p:txBody>
          <a:bodyPr wrap="none" rtlCol="0">
            <a:spAutoFit/>
          </a:bodyPr>
          <a:lstStyle/>
          <a:p>
            <a:pPr algn="ctr"/>
            <a:r>
              <a:rPr lang="en-GB" sz="1000" dirty="0">
                <a:latin typeface="Cambria Regular"/>
              </a:rPr>
              <a:t>Euclidean distance, source: </a:t>
            </a:r>
            <a:r>
              <a:rPr lang="en-GB" sz="1000" dirty="0">
                <a:latin typeface="Cambria Regular"/>
                <a:hlinkClick r:id="rId3"/>
              </a:rPr>
              <a:t>https://en.wikipedia.org/wiki/Voronoi_diagram</a:t>
            </a:r>
            <a:r>
              <a:rPr lang="en-GB" sz="1000" dirty="0">
                <a:latin typeface="Cambria Regular"/>
              </a:rPr>
              <a:t> </a:t>
            </a:r>
          </a:p>
        </p:txBody>
      </p:sp>
      <p:pic>
        <p:nvPicPr>
          <p:cNvPr id="10" name="Picture 9">
            <a:extLst>
              <a:ext uri="{FF2B5EF4-FFF2-40B4-BE49-F238E27FC236}">
                <a16:creationId xmlns:a16="http://schemas.microsoft.com/office/drawing/2014/main" id="{DF8638CA-2AA2-2C4C-B846-E2ECB95328E4}"/>
              </a:ext>
            </a:extLst>
          </p:cNvPr>
          <p:cNvPicPr>
            <a:picLocks noChangeAspect="1"/>
          </p:cNvPicPr>
          <p:nvPr/>
        </p:nvPicPr>
        <p:blipFill>
          <a:blip r:embed="rId4"/>
          <a:stretch>
            <a:fillRect/>
          </a:stretch>
        </p:blipFill>
        <p:spPr>
          <a:xfrm>
            <a:off x="3992461" y="-57251"/>
            <a:ext cx="0" cy="0"/>
          </a:xfrm>
          <a:prstGeom prst="rect">
            <a:avLst/>
          </a:prstGeom>
        </p:spPr>
      </p:pic>
      <p:sp>
        <p:nvSpPr>
          <p:cNvPr id="11" name="Slide Number Placeholder 10">
            <a:extLst>
              <a:ext uri="{FF2B5EF4-FFF2-40B4-BE49-F238E27FC236}">
                <a16:creationId xmlns:a16="http://schemas.microsoft.com/office/drawing/2014/main" id="{98B3B750-D7DA-3E4D-96F8-E9C91ED21490}"/>
              </a:ext>
            </a:extLst>
          </p:cNvPr>
          <p:cNvSpPr>
            <a:spLocks noGrp="1"/>
          </p:cNvSpPr>
          <p:nvPr>
            <p:ph type="sldNum" sz="quarter" idx="12"/>
          </p:nvPr>
        </p:nvSpPr>
        <p:spPr/>
        <p:txBody>
          <a:bodyPr/>
          <a:lstStyle/>
          <a:p>
            <a:fld id="{8DEB7051-B6B1-F543-9CF9-C86EC8053CB5}" type="slidenum">
              <a:rPr lang="en-GB" smtClean="0"/>
              <a:t>25</a:t>
            </a:fld>
            <a:endParaRPr lang="en-GB"/>
          </a:p>
        </p:txBody>
      </p:sp>
    </p:spTree>
    <p:extLst>
      <p:ext uri="{BB962C8B-B14F-4D97-AF65-F5344CB8AC3E}">
        <p14:creationId xmlns:p14="http://schemas.microsoft.com/office/powerpoint/2010/main" val="696560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B8F8C23-A7EF-FA41-B7B9-0916895925D6}"/>
              </a:ext>
            </a:extLst>
          </p:cNvPr>
          <p:cNvPicPr>
            <a:picLocks noGrp="1" noChangeAspect="1"/>
          </p:cNvPicPr>
          <p:nvPr>
            <p:ph idx="1"/>
          </p:nvPr>
        </p:nvPicPr>
        <p:blipFill>
          <a:blip r:embed="rId2"/>
          <a:stretch>
            <a:fillRect/>
          </a:stretch>
        </p:blipFill>
        <p:spPr>
          <a:xfrm>
            <a:off x="1962000" y="76959"/>
            <a:ext cx="5220000" cy="5220000"/>
          </a:xfrm>
        </p:spPr>
      </p:pic>
      <p:sp>
        <p:nvSpPr>
          <p:cNvPr id="6" name="TextBox 5">
            <a:extLst>
              <a:ext uri="{FF2B5EF4-FFF2-40B4-BE49-F238E27FC236}">
                <a16:creationId xmlns:a16="http://schemas.microsoft.com/office/drawing/2014/main" id="{3FFAC1B5-DB73-194A-96BB-736A8564C08A}"/>
              </a:ext>
            </a:extLst>
          </p:cNvPr>
          <p:cNvSpPr txBox="1"/>
          <p:nvPr/>
        </p:nvSpPr>
        <p:spPr>
          <a:xfrm>
            <a:off x="2358094" y="5355007"/>
            <a:ext cx="4427815" cy="246221"/>
          </a:xfrm>
          <a:prstGeom prst="rect">
            <a:avLst/>
          </a:prstGeom>
          <a:noFill/>
        </p:spPr>
        <p:txBody>
          <a:bodyPr wrap="none" rtlCol="0">
            <a:spAutoFit/>
          </a:bodyPr>
          <a:lstStyle/>
          <a:p>
            <a:pPr algn="ctr"/>
            <a:r>
              <a:rPr lang="en-GB" sz="1000" dirty="0">
                <a:latin typeface="Cambria Regular"/>
              </a:rPr>
              <a:t>Manhattan distance, source: </a:t>
            </a:r>
            <a:r>
              <a:rPr lang="en-GB" sz="1000" dirty="0">
                <a:latin typeface="Cambria Regular"/>
                <a:hlinkClick r:id="rId3"/>
              </a:rPr>
              <a:t>https://en.wikipedia.org/wiki/Voronoi_diagram</a:t>
            </a:r>
            <a:r>
              <a:rPr lang="en-GB" sz="1000" dirty="0">
                <a:latin typeface="Cambria Regular"/>
              </a:rPr>
              <a:t> </a:t>
            </a:r>
          </a:p>
        </p:txBody>
      </p:sp>
      <p:pic>
        <p:nvPicPr>
          <p:cNvPr id="10" name="Picture 9">
            <a:extLst>
              <a:ext uri="{FF2B5EF4-FFF2-40B4-BE49-F238E27FC236}">
                <a16:creationId xmlns:a16="http://schemas.microsoft.com/office/drawing/2014/main" id="{DF8638CA-2AA2-2C4C-B846-E2ECB95328E4}"/>
              </a:ext>
            </a:extLst>
          </p:cNvPr>
          <p:cNvPicPr>
            <a:picLocks noChangeAspect="1"/>
          </p:cNvPicPr>
          <p:nvPr/>
        </p:nvPicPr>
        <p:blipFill>
          <a:blip r:embed="rId2"/>
          <a:stretch>
            <a:fillRect/>
          </a:stretch>
        </p:blipFill>
        <p:spPr>
          <a:xfrm>
            <a:off x="3992461" y="-57251"/>
            <a:ext cx="0" cy="0"/>
          </a:xfrm>
          <a:prstGeom prst="rect">
            <a:avLst/>
          </a:prstGeom>
        </p:spPr>
      </p:pic>
      <p:sp>
        <p:nvSpPr>
          <p:cNvPr id="3" name="Slide Number Placeholder 2">
            <a:extLst>
              <a:ext uri="{FF2B5EF4-FFF2-40B4-BE49-F238E27FC236}">
                <a16:creationId xmlns:a16="http://schemas.microsoft.com/office/drawing/2014/main" id="{06A13159-87B8-A342-BE1E-3A49C8AF08FE}"/>
              </a:ext>
            </a:extLst>
          </p:cNvPr>
          <p:cNvSpPr>
            <a:spLocks noGrp="1"/>
          </p:cNvSpPr>
          <p:nvPr>
            <p:ph type="sldNum" sz="quarter" idx="12"/>
          </p:nvPr>
        </p:nvSpPr>
        <p:spPr/>
        <p:txBody>
          <a:bodyPr/>
          <a:lstStyle/>
          <a:p>
            <a:fld id="{8DEB7051-B6B1-F543-9CF9-C86EC8053CB5}" type="slidenum">
              <a:rPr lang="en-GB" smtClean="0"/>
              <a:t>26</a:t>
            </a:fld>
            <a:endParaRPr lang="en-GB"/>
          </a:p>
        </p:txBody>
      </p:sp>
    </p:spTree>
    <p:extLst>
      <p:ext uri="{BB962C8B-B14F-4D97-AF65-F5344CB8AC3E}">
        <p14:creationId xmlns:p14="http://schemas.microsoft.com/office/powerpoint/2010/main" val="3437163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D129-2284-474E-9889-CAB55E2792BB}"/>
              </a:ext>
            </a:extLst>
          </p:cNvPr>
          <p:cNvSpPr>
            <a:spLocks noGrp="1"/>
          </p:cNvSpPr>
          <p:nvPr>
            <p:ph type="title"/>
          </p:nvPr>
        </p:nvSpPr>
        <p:spPr/>
        <p:txBody>
          <a:bodyPr/>
          <a:lstStyle/>
          <a:p>
            <a:r>
              <a:rPr lang="en-GB" dirty="0"/>
              <a:t>Linkage using M-Tree</a:t>
            </a:r>
          </a:p>
        </p:txBody>
      </p:sp>
      <p:sp>
        <p:nvSpPr>
          <p:cNvPr id="3" name="Content Placeholder 2">
            <a:extLst>
              <a:ext uri="{FF2B5EF4-FFF2-40B4-BE49-F238E27FC236}">
                <a16:creationId xmlns:a16="http://schemas.microsoft.com/office/drawing/2014/main" id="{BD194BB3-0219-9943-A5A2-688D2B0CC00E}"/>
              </a:ext>
            </a:extLst>
          </p:cNvPr>
          <p:cNvSpPr>
            <a:spLocks noGrp="1"/>
          </p:cNvSpPr>
          <p:nvPr>
            <p:ph idx="1"/>
          </p:nvPr>
        </p:nvSpPr>
        <p:spPr/>
        <p:txBody>
          <a:bodyPr>
            <a:normAutofit/>
          </a:bodyPr>
          <a:lstStyle/>
          <a:p>
            <a:r>
              <a:rPr lang="en-GB" dirty="0"/>
              <a:t>General linkage problem</a:t>
            </a:r>
          </a:p>
          <a:p>
            <a:pPr lvl="1"/>
            <a:r>
              <a:rPr lang="en-GB" sz="2100" dirty="0"/>
              <a:t>for two datasets </a:t>
            </a:r>
            <a:r>
              <a:rPr lang="en-GB" sz="2100" i="1" dirty="0"/>
              <a:t>A</a:t>
            </a:r>
            <a:r>
              <a:rPr lang="en-GB" sz="2100" dirty="0"/>
              <a:t> and </a:t>
            </a:r>
            <a:r>
              <a:rPr lang="en-GB" sz="2100" i="1" dirty="0"/>
              <a:t>B</a:t>
            </a:r>
          </a:p>
          <a:p>
            <a:pPr lvl="1"/>
            <a:r>
              <a:rPr lang="en-GB" sz="2100" dirty="0"/>
              <a:t>find all record pairs that have a distance of </a:t>
            </a:r>
            <a:r>
              <a:rPr lang="en-GB" sz="2100" i="1" dirty="0"/>
              <a:t>d </a:t>
            </a:r>
            <a:r>
              <a:rPr lang="en-GB" sz="2100" dirty="0"/>
              <a:t>or less</a:t>
            </a:r>
          </a:p>
          <a:p>
            <a:r>
              <a:rPr lang="en-GB" dirty="0"/>
              <a:t>Place all records in </a:t>
            </a:r>
            <a:r>
              <a:rPr lang="en-GB" i="1" dirty="0"/>
              <a:t>A</a:t>
            </a:r>
            <a:r>
              <a:rPr lang="en-GB" dirty="0"/>
              <a:t> into an M-Tree</a:t>
            </a:r>
          </a:p>
          <a:p>
            <a:r>
              <a:rPr lang="en-GB" dirty="0"/>
              <a:t>For all records in </a:t>
            </a:r>
            <a:r>
              <a:rPr lang="en-GB" i="1" dirty="0"/>
              <a:t>B</a:t>
            </a:r>
            <a:r>
              <a:rPr lang="en-GB" dirty="0"/>
              <a:t>:</a:t>
            </a:r>
          </a:p>
          <a:p>
            <a:r>
              <a:rPr lang="en-GB" dirty="0"/>
              <a:t>List all records within </a:t>
            </a:r>
            <a:r>
              <a:rPr lang="en-GB" i="1" dirty="0"/>
              <a:t>d</a:t>
            </a:r>
            <a:r>
              <a:rPr lang="en-GB" dirty="0"/>
              <a:t> (a native operation supported by M-Tree)</a:t>
            </a:r>
          </a:p>
        </p:txBody>
      </p:sp>
      <p:sp>
        <p:nvSpPr>
          <p:cNvPr id="5" name="Slide Number Placeholder 4">
            <a:extLst>
              <a:ext uri="{FF2B5EF4-FFF2-40B4-BE49-F238E27FC236}">
                <a16:creationId xmlns:a16="http://schemas.microsoft.com/office/drawing/2014/main" id="{5F6D074F-99B0-9B4F-A848-399D1F455811}"/>
              </a:ext>
            </a:extLst>
          </p:cNvPr>
          <p:cNvSpPr>
            <a:spLocks noGrp="1"/>
          </p:cNvSpPr>
          <p:nvPr>
            <p:ph type="sldNum" sz="quarter" idx="12"/>
          </p:nvPr>
        </p:nvSpPr>
        <p:spPr/>
        <p:txBody>
          <a:bodyPr/>
          <a:lstStyle/>
          <a:p>
            <a:fld id="{8DEB7051-B6B1-F543-9CF9-C86EC8053CB5}" type="slidenum">
              <a:rPr lang="en-GB" smtClean="0"/>
              <a:t>27</a:t>
            </a:fld>
            <a:endParaRPr lang="en-GB"/>
          </a:p>
        </p:txBody>
      </p:sp>
    </p:spTree>
    <p:extLst>
      <p:ext uri="{BB962C8B-B14F-4D97-AF65-F5344CB8AC3E}">
        <p14:creationId xmlns:p14="http://schemas.microsoft.com/office/powerpoint/2010/main" val="739002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DB53-DA6A-FA41-BD4F-184A2025A3A1}"/>
              </a:ext>
            </a:extLst>
          </p:cNvPr>
          <p:cNvSpPr>
            <a:spLocks noGrp="1"/>
          </p:cNvSpPr>
          <p:nvPr>
            <p:ph type="title"/>
          </p:nvPr>
        </p:nvSpPr>
        <p:spPr/>
        <p:txBody>
          <a:bodyPr/>
          <a:lstStyle/>
          <a:p>
            <a:r>
              <a:rPr lang="en-GB" dirty="0"/>
              <a:t>Approach</a:t>
            </a:r>
          </a:p>
        </p:txBody>
      </p:sp>
      <p:sp>
        <p:nvSpPr>
          <p:cNvPr id="3" name="Content Placeholder 2">
            <a:extLst>
              <a:ext uri="{FF2B5EF4-FFF2-40B4-BE49-F238E27FC236}">
                <a16:creationId xmlns:a16="http://schemas.microsoft.com/office/drawing/2014/main" id="{B77E9FD1-FEBB-154A-871A-54B283835621}"/>
              </a:ext>
            </a:extLst>
          </p:cNvPr>
          <p:cNvSpPr>
            <a:spLocks noGrp="1"/>
          </p:cNvSpPr>
          <p:nvPr>
            <p:ph idx="1"/>
          </p:nvPr>
        </p:nvSpPr>
        <p:spPr/>
        <p:txBody>
          <a:bodyPr>
            <a:normAutofit/>
          </a:bodyPr>
          <a:lstStyle/>
          <a:p>
            <a:r>
              <a:rPr lang="en-GB" dirty="0"/>
              <a:t>General linkage problem</a:t>
            </a:r>
          </a:p>
          <a:p>
            <a:pPr lvl="1"/>
            <a:r>
              <a:rPr lang="en-GB" sz="2100" dirty="0"/>
              <a:t>for two datasets </a:t>
            </a:r>
            <a:r>
              <a:rPr lang="en-GB" sz="2100" i="1" dirty="0"/>
              <a:t>A</a:t>
            </a:r>
            <a:r>
              <a:rPr lang="en-GB" sz="2100" dirty="0"/>
              <a:t> and </a:t>
            </a:r>
            <a:r>
              <a:rPr lang="en-GB" sz="2100" i="1" dirty="0"/>
              <a:t>B</a:t>
            </a:r>
          </a:p>
          <a:p>
            <a:pPr lvl="1"/>
            <a:r>
              <a:rPr lang="en-GB" sz="2100" dirty="0"/>
              <a:t>find all record pairs that have a distance of </a:t>
            </a:r>
            <a:r>
              <a:rPr lang="en-GB" sz="2100" i="1" dirty="0"/>
              <a:t>d </a:t>
            </a:r>
            <a:r>
              <a:rPr lang="en-GB" sz="2100" dirty="0"/>
              <a:t>or less</a:t>
            </a:r>
          </a:p>
          <a:p>
            <a:r>
              <a:rPr lang="en-GB" dirty="0"/>
              <a:t>We compare several linkage algorithms</a:t>
            </a:r>
          </a:p>
          <a:p>
            <a:pPr lvl="1"/>
            <a:r>
              <a:rPr lang="en-GB" sz="2100" dirty="0"/>
              <a:t>Incomplete, requires configuration</a:t>
            </a:r>
          </a:p>
          <a:p>
            <a:pPr lvl="2"/>
            <a:r>
              <a:rPr lang="en-GB" sz="2100" dirty="0"/>
              <a:t>Traditional indexing on chosen fields</a:t>
            </a:r>
          </a:p>
          <a:p>
            <a:pPr lvl="2"/>
            <a:r>
              <a:rPr lang="en-GB" sz="2100" dirty="0"/>
              <a:t>LSH-</a:t>
            </a:r>
            <a:r>
              <a:rPr lang="en-GB" sz="2100" dirty="0" err="1"/>
              <a:t>MinHash</a:t>
            </a:r>
            <a:endParaRPr lang="en-GB" sz="2100" dirty="0"/>
          </a:p>
          <a:p>
            <a:pPr lvl="1"/>
            <a:r>
              <a:rPr lang="en-GB" sz="2100" dirty="0"/>
              <a:t>Complete</a:t>
            </a:r>
          </a:p>
          <a:p>
            <a:pPr lvl="2"/>
            <a:r>
              <a:rPr lang="en-GB" sz="2100" dirty="0"/>
              <a:t>M-Tree</a:t>
            </a:r>
          </a:p>
          <a:p>
            <a:pPr lvl="2"/>
            <a:r>
              <a:rPr lang="en-GB" sz="2100" dirty="0"/>
              <a:t>Brute-force</a:t>
            </a:r>
          </a:p>
        </p:txBody>
      </p:sp>
      <p:sp>
        <p:nvSpPr>
          <p:cNvPr id="9" name="Slide Number Placeholder 8">
            <a:extLst>
              <a:ext uri="{FF2B5EF4-FFF2-40B4-BE49-F238E27FC236}">
                <a16:creationId xmlns:a16="http://schemas.microsoft.com/office/drawing/2014/main" id="{A9140ACC-FB53-9B4D-AEF0-D624B061A83B}"/>
              </a:ext>
            </a:extLst>
          </p:cNvPr>
          <p:cNvSpPr>
            <a:spLocks noGrp="1"/>
          </p:cNvSpPr>
          <p:nvPr>
            <p:ph type="sldNum" sz="quarter" idx="12"/>
          </p:nvPr>
        </p:nvSpPr>
        <p:spPr/>
        <p:txBody>
          <a:bodyPr/>
          <a:lstStyle/>
          <a:p>
            <a:fld id="{8DEB7051-B6B1-F543-9CF9-C86EC8053CB5}" type="slidenum">
              <a:rPr lang="en-GB" smtClean="0"/>
              <a:t>28</a:t>
            </a:fld>
            <a:endParaRPr lang="en-GB"/>
          </a:p>
        </p:txBody>
      </p:sp>
    </p:spTree>
    <p:extLst>
      <p:ext uri="{BB962C8B-B14F-4D97-AF65-F5344CB8AC3E}">
        <p14:creationId xmlns:p14="http://schemas.microsoft.com/office/powerpoint/2010/main" val="1312908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4E12-9EB2-B743-9953-57D5332B6CEE}"/>
              </a:ext>
            </a:extLst>
          </p:cNvPr>
          <p:cNvSpPr>
            <a:spLocks noGrp="1"/>
          </p:cNvSpPr>
          <p:nvPr>
            <p:ph type="title"/>
          </p:nvPr>
        </p:nvSpPr>
        <p:spPr/>
        <p:txBody>
          <a:bodyPr/>
          <a:lstStyle/>
          <a:p>
            <a:r>
              <a:rPr lang="en-GB" dirty="0"/>
              <a:t>Approach – Traditional indexing</a:t>
            </a:r>
          </a:p>
        </p:txBody>
      </p:sp>
      <p:sp>
        <p:nvSpPr>
          <p:cNvPr id="3" name="Content Placeholder 2">
            <a:extLst>
              <a:ext uri="{FF2B5EF4-FFF2-40B4-BE49-F238E27FC236}">
                <a16:creationId xmlns:a16="http://schemas.microsoft.com/office/drawing/2014/main" id="{79E38793-0605-5E44-8601-E7EC450FFCF4}"/>
              </a:ext>
            </a:extLst>
          </p:cNvPr>
          <p:cNvSpPr>
            <a:spLocks noGrp="1"/>
          </p:cNvSpPr>
          <p:nvPr>
            <p:ph idx="1"/>
          </p:nvPr>
        </p:nvSpPr>
        <p:spPr/>
        <p:txBody>
          <a:bodyPr/>
          <a:lstStyle/>
          <a:p>
            <a:r>
              <a:rPr lang="en-GB" dirty="0"/>
              <a:t>Pick a subset of fields</a:t>
            </a:r>
          </a:p>
          <a:p>
            <a:r>
              <a:rPr lang="en-GB" dirty="0"/>
              <a:t>Optionally apply a transformation (like Soundex) to values</a:t>
            </a:r>
          </a:p>
          <a:p>
            <a:r>
              <a:rPr lang="en-GB" dirty="0"/>
              <a:t>Place records that have the same value in a </a:t>
            </a:r>
            <a:r>
              <a:rPr lang="en-GB" i="1" dirty="0"/>
              <a:t>block</a:t>
            </a:r>
          </a:p>
          <a:p>
            <a:r>
              <a:rPr lang="en-GB" dirty="0"/>
              <a:t>Only calculate similarity for records that are in the same block</a:t>
            </a:r>
          </a:p>
        </p:txBody>
      </p:sp>
      <p:sp>
        <p:nvSpPr>
          <p:cNvPr id="5" name="Slide Number Placeholder 4">
            <a:extLst>
              <a:ext uri="{FF2B5EF4-FFF2-40B4-BE49-F238E27FC236}">
                <a16:creationId xmlns:a16="http://schemas.microsoft.com/office/drawing/2014/main" id="{2D86088A-9500-3540-915B-21EB2594FF6E}"/>
              </a:ext>
            </a:extLst>
          </p:cNvPr>
          <p:cNvSpPr>
            <a:spLocks noGrp="1"/>
          </p:cNvSpPr>
          <p:nvPr>
            <p:ph type="sldNum" sz="quarter" idx="12"/>
          </p:nvPr>
        </p:nvSpPr>
        <p:spPr/>
        <p:txBody>
          <a:bodyPr/>
          <a:lstStyle/>
          <a:p>
            <a:fld id="{8DEB7051-B6B1-F543-9CF9-C86EC8053CB5}" type="slidenum">
              <a:rPr lang="en-GB" smtClean="0"/>
              <a:t>29</a:t>
            </a:fld>
            <a:endParaRPr lang="en-GB"/>
          </a:p>
        </p:txBody>
      </p:sp>
    </p:spTree>
    <p:extLst>
      <p:ext uri="{BB962C8B-B14F-4D97-AF65-F5344CB8AC3E}">
        <p14:creationId xmlns:p14="http://schemas.microsoft.com/office/powerpoint/2010/main" val="356475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4F0E-F101-5D4C-9EC4-B48FE6C43817}"/>
              </a:ext>
            </a:extLst>
          </p:cNvPr>
          <p:cNvSpPr>
            <a:spLocks noGrp="1"/>
          </p:cNvSpPr>
          <p:nvPr>
            <p:ph type="title"/>
          </p:nvPr>
        </p:nvSpPr>
        <p:spPr/>
        <p:txBody>
          <a:bodyPr/>
          <a:lstStyle/>
          <a:p>
            <a:r>
              <a:rPr lang="en-GB" dirty="0"/>
              <a:t>Abstract</a:t>
            </a:r>
          </a:p>
        </p:txBody>
      </p:sp>
      <p:sp>
        <p:nvSpPr>
          <p:cNvPr id="3" name="Content Placeholder 2">
            <a:extLst>
              <a:ext uri="{FF2B5EF4-FFF2-40B4-BE49-F238E27FC236}">
                <a16:creationId xmlns:a16="http://schemas.microsoft.com/office/drawing/2014/main" id="{1EA3FAEC-0027-D544-BF54-413869F2F395}"/>
              </a:ext>
            </a:extLst>
          </p:cNvPr>
          <p:cNvSpPr>
            <a:spLocks noGrp="1"/>
          </p:cNvSpPr>
          <p:nvPr>
            <p:ph idx="1"/>
          </p:nvPr>
        </p:nvSpPr>
        <p:spPr/>
        <p:txBody>
          <a:bodyPr>
            <a:normAutofit fontScale="77500" lnSpcReduction="20000"/>
          </a:bodyPr>
          <a:lstStyle/>
          <a:p>
            <a:r>
              <a:rPr lang="en-GB" dirty="0"/>
              <a:t>Record linkage is the process of identifying records that refer to the same real-world entities in situations where entity identifiers are unavailable.</a:t>
            </a:r>
          </a:p>
          <a:p>
            <a:r>
              <a:rPr lang="en-GB" dirty="0"/>
              <a:t>Records are linked on the basis of similarity between common attributes, with every pair being classified as a link or non-link depending on their similarity.</a:t>
            </a:r>
          </a:p>
          <a:p>
            <a:r>
              <a:rPr lang="en-GB" dirty="0"/>
              <a:t>Linkage is usually performed in a three-step process: first, groups of similar candidate records are identified using indexing, then pairs within the same group are compared in more detail, and finally classified.</a:t>
            </a:r>
          </a:p>
          <a:p>
            <a:r>
              <a:rPr lang="en-GB" dirty="0"/>
              <a:t>Even state-of-the-art indexing techniques, such as locality sensitive hashing, have potential drawbacks.</a:t>
            </a:r>
          </a:p>
          <a:p>
            <a:r>
              <a:rPr lang="en-GB" dirty="0"/>
              <a:t>They may fail to group together some true matching records with high similarity, or they may group records with low similarity, leading to high computational overhead.</a:t>
            </a:r>
          </a:p>
          <a:p>
            <a:r>
              <a:rPr lang="en-GB" dirty="0"/>
              <a:t>We propose using </a:t>
            </a:r>
            <a:r>
              <a:rPr lang="en-GB" i="1" dirty="0"/>
              <a:t>metric space indexing</a:t>
            </a:r>
            <a:r>
              <a:rPr lang="en-GB" dirty="0"/>
              <a:t> (MSI) to perform </a:t>
            </a:r>
            <a:r>
              <a:rPr lang="en-GB" i="1" dirty="0"/>
              <a:t>complete</a:t>
            </a:r>
            <a:r>
              <a:rPr lang="en-GB" dirty="0"/>
              <a:t> linkage, resulting in a parameter-free process combining indexing, comparison and classification into a single step delivering complete and efficient record linkage.</a:t>
            </a:r>
          </a:p>
          <a:p>
            <a:r>
              <a:rPr lang="en-GB" dirty="0"/>
              <a:t>An evaluation on real-world data from several domains shows that linkage using MSI can yield better quality than current indexing techniques, with similar execution cost, without the need for domain knowledge or trial and error to configure the process.</a:t>
            </a:r>
          </a:p>
        </p:txBody>
      </p:sp>
      <p:sp>
        <p:nvSpPr>
          <p:cNvPr id="9" name="Slide Number Placeholder 8">
            <a:extLst>
              <a:ext uri="{FF2B5EF4-FFF2-40B4-BE49-F238E27FC236}">
                <a16:creationId xmlns:a16="http://schemas.microsoft.com/office/drawing/2014/main" id="{EB4ADE61-EB79-D24A-B648-3F9E22B782C1}"/>
              </a:ext>
            </a:extLst>
          </p:cNvPr>
          <p:cNvSpPr>
            <a:spLocks noGrp="1"/>
          </p:cNvSpPr>
          <p:nvPr>
            <p:ph type="sldNum" sz="quarter" idx="12"/>
          </p:nvPr>
        </p:nvSpPr>
        <p:spPr/>
        <p:txBody>
          <a:bodyPr/>
          <a:lstStyle/>
          <a:p>
            <a:fld id="{8DEB7051-B6B1-F543-9CF9-C86EC8053CB5}" type="slidenum">
              <a:rPr lang="en-GB" smtClean="0"/>
              <a:t>3</a:t>
            </a:fld>
            <a:endParaRPr lang="en-GB"/>
          </a:p>
        </p:txBody>
      </p:sp>
    </p:spTree>
    <p:extLst>
      <p:ext uri="{BB962C8B-B14F-4D97-AF65-F5344CB8AC3E}">
        <p14:creationId xmlns:p14="http://schemas.microsoft.com/office/powerpoint/2010/main" val="4285743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DA72-1D29-DD4E-B2AD-E1BCD91CDB99}"/>
              </a:ext>
            </a:extLst>
          </p:cNvPr>
          <p:cNvSpPr>
            <a:spLocks noGrp="1"/>
          </p:cNvSpPr>
          <p:nvPr>
            <p:ph type="title"/>
          </p:nvPr>
        </p:nvSpPr>
        <p:spPr/>
        <p:txBody>
          <a:bodyPr/>
          <a:lstStyle/>
          <a:p>
            <a:r>
              <a:rPr lang="en-GB" dirty="0"/>
              <a:t>Approach – LSH-</a:t>
            </a:r>
            <a:r>
              <a:rPr lang="en-GB" dirty="0" err="1"/>
              <a:t>MinHash</a:t>
            </a:r>
            <a:endParaRPr lang="en-GB" dirty="0"/>
          </a:p>
        </p:txBody>
      </p:sp>
      <p:sp>
        <p:nvSpPr>
          <p:cNvPr id="3" name="Content Placeholder 2">
            <a:extLst>
              <a:ext uri="{FF2B5EF4-FFF2-40B4-BE49-F238E27FC236}">
                <a16:creationId xmlns:a16="http://schemas.microsoft.com/office/drawing/2014/main" id="{6EDF43F3-5CB0-4240-A15F-99F860378B8E}"/>
              </a:ext>
            </a:extLst>
          </p:cNvPr>
          <p:cNvSpPr>
            <a:spLocks noGrp="1"/>
          </p:cNvSpPr>
          <p:nvPr>
            <p:ph idx="1"/>
          </p:nvPr>
        </p:nvSpPr>
        <p:spPr/>
        <p:txBody>
          <a:bodyPr>
            <a:normAutofit/>
          </a:bodyPr>
          <a:lstStyle/>
          <a:p>
            <a:r>
              <a:rPr lang="en-GB" sz="1900" dirty="0"/>
              <a:t>Parameterised by </a:t>
            </a:r>
            <a:r>
              <a:rPr lang="en-GB" sz="1900" dirty="0" err="1"/>
              <a:t>nbBands</a:t>
            </a:r>
            <a:r>
              <a:rPr lang="en-GB" sz="1900" dirty="0"/>
              <a:t>, and </a:t>
            </a:r>
            <a:r>
              <a:rPr lang="en-GB" sz="1900" dirty="0" err="1"/>
              <a:t>bandSize</a:t>
            </a:r>
            <a:endParaRPr lang="en-GB" sz="1900" dirty="0"/>
          </a:p>
          <a:p>
            <a:r>
              <a:rPr lang="en-GB" sz="1900" dirty="0"/>
              <a:t>Pick a subset of fields (typically all fields)</a:t>
            </a:r>
          </a:p>
          <a:p>
            <a:r>
              <a:rPr lang="en-GB" sz="1900" dirty="0"/>
              <a:t>Generate bigrams, apply </a:t>
            </a:r>
            <a:r>
              <a:rPr lang="en-GB" sz="1900" dirty="0" err="1"/>
              <a:t>H</a:t>
            </a:r>
            <a:r>
              <a:rPr lang="en-GB" sz="1900" baseline="-25000" dirty="0" err="1"/>
              <a:t>n</a:t>
            </a:r>
            <a:r>
              <a:rPr lang="en-GB" sz="1900" dirty="0"/>
              <a:t> to all bigrams, pick the minimum hash value</a:t>
            </a:r>
          </a:p>
          <a:p>
            <a:r>
              <a:rPr lang="en-GB" sz="1900" dirty="0"/>
              <a:t>We have: a vector of hash values</a:t>
            </a:r>
          </a:p>
          <a:p>
            <a:r>
              <a:rPr lang="en-GB" sz="1900" dirty="0"/>
              <a:t>Records are in the same block if</a:t>
            </a:r>
          </a:p>
          <a:p>
            <a:pPr lvl="1"/>
            <a:r>
              <a:rPr lang="en-GB" sz="1900" dirty="0"/>
              <a:t>They share the same hash values for any band</a:t>
            </a:r>
          </a:p>
          <a:p>
            <a:r>
              <a:rPr lang="en-GB" sz="1900" dirty="0"/>
              <a:t>More bands = larger blocks, </a:t>
            </a:r>
          </a:p>
          <a:p>
            <a:r>
              <a:rPr lang="en-GB" sz="1900" dirty="0"/>
              <a:t>Wider bands = smaller blocks</a:t>
            </a:r>
            <a:endParaRPr lang="en-GB" sz="1900" baseline="-25000" dirty="0"/>
          </a:p>
        </p:txBody>
      </p:sp>
      <p:pic>
        <p:nvPicPr>
          <p:cNvPr id="6" name="Picture 5">
            <a:extLst>
              <a:ext uri="{FF2B5EF4-FFF2-40B4-BE49-F238E27FC236}">
                <a16:creationId xmlns:a16="http://schemas.microsoft.com/office/drawing/2014/main" id="{E43CB065-EAA2-0341-9BC6-D6EBFFAEA3F7}"/>
              </a:ext>
            </a:extLst>
          </p:cNvPr>
          <p:cNvPicPr>
            <a:picLocks noChangeAspect="1"/>
          </p:cNvPicPr>
          <p:nvPr/>
        </p:nvPicPr>
        <p:blipFill rotWithShape="1">
          <a:blip r:embed="rId2"/>
          <a:srcRect l="537" t="6260" r="701" b="6997"/>
          <a:stretch/>
        </p:blipFill>
        <p:spPr>
          <a:xfrm>
            <a:off x="1105837" y="4563092"/>
            <a:ext cx="6932326" cy="584377"/>
          </a:xfrm>
          <a:prstGeom prst="rect">
            <a:avLst/>
          </a:prstGeom>
        </p:spPr>
      </p:pic>
      <p:sp>
        <p:nvSpPr>
          <p:cNvPr id="7" name="Slide Number Placeholder 6">
            <a:extLst>
              <a:ext uri="{FF2B5EF4-FFF2-40B4-BE49-F238E27FC236}">
                <a16:creationId xmlns:a16="http://schemas.microsoft.com/office/drawing/2014/main" id="{4DD1E565-0F4F-9B4A-9C3E-A8A6845F0A9F}"/>
              </a:ext>
            </a:extLst>
          </p:cNvPr>
          <p:cNvSpPr>
            <a:spLocks noGrp="1"/>
          </p:cNvSpPr>
          <p:nvPr>
            <p:ph type="sldNum" sz="quarter" idx="12"/>
          </p:nvPr>
        </p:nvSpPr>
        <p:spPr/>
        <p:txBody>
          <a:bodyPr/>
          <a:lstStyle/>
          <a:p>
            <a:fld id="{8DEB7051-B6B1-F543-9CF9-C86EC8053CB5}" type="slidenum">
              <a:rPr lang="en-GB" smtClean="0"/>
              <a:t>30</a:t>
            </a:fld>
            <a:endParaRPr lang="en-GB"/>
          </a:p>
        </p:txBody>
      </p:sp>
    </p:spTree>
    <p:extLst>
      <p:ext uri="{BB962C8B-B14F-4D97-AF65-F5344CB8AC3E}">
        <p14:creationId xmlns:p14="http://schemas.microsoft.com/office/powerpoint/2010/main" val="3662305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1E0C-3764-5F46-8D8E-454AE0F84166}"/>
              </a:ext>
            </a:extLst>
          </p:cNvPr>
          <p:cNvSpPr>
            <a:spLocks noGrp="1"/>
          </p:cNvSpPr>
          <p:nvPr>
            <p:ph type="title"/>
          </p:nvPr>
        </p:nvSpPr>
        <p:spPr/>
        <p:txBody>
          <a:bodyPr/>
          <a:lstStyle/>
          <a:p>
            <a:r>
              <a:rPr lang="en-GB" dirty="0"/>
              <a:t>Datasets</a:t>
            </a:r>
          </a:p>
        </p:txBody>
      </p:sp>
      <p:sp>
        <p:nvSpPr>
          <p:cNvPr id="3" name="Content Placeholder 2">
            <a:extLst>
              <a:ext uri="{FF2B5EF4-FFF2-40B4-BE49-F238E27FC236}">
                <a16:creationId xmlns:a16="http://schemas.microsoft.com/office/drawing/2014/main" id="{F0D7AA4C-3C97-B648-A873-59F27926C91E}"/>
              </a:ext>
            </a:extLst>
          </p:cNvPr>
          <p:cNvSpPr>
            <a:spLocks noGrp="1"/>
          </p:cNvSpPr>
          <p:nvPr>
            <p:ph idx="1"/>
          </p:nvPr>
        </p:nvSpPr>
        <p:spPr/>
        <p:txBody>
          <a:bodyPr>
            <a:normAutofit/>
          </a:bodyPr>
          <a:lstStyle/>
          <a:p>
            <a:r>
              <a:rPr lang="en-GB" dirty="0"/>
              <a:t>CORA</a:t>
            </a:r>
          </a:p>
          <a:p>
            <a:pPr lvl="1"/>
            <a:r>
              <a:rPr lang="en-GB" sz="2100" dirty="0"/>
              <a:t>Small, allows comparison with Brute Force</a:t>
            </a:r>
          </a:p>
          <a:p>
            <a:pPr lvl="1"/>
            <a:r>
              <a:rPr lang="en-GB" sz="2100" dirty="0"/>
              <a:t>1,295 records that refer to 112 machine learning publications</a:t>
            </a:r>
          </a:p>
          <a:p>
            <a:pPr lvl="1"/>
            <a:r>
              <a:rPr lang="en-GB" sz="2100" dirty="0"/>
              <a:t>Ground truth available</a:t>
            </a:r>
          </a:p>
          <a:p>
            <a:pPr lvl="1"/>
            <a:r>
              <a:rPr lang="en-GB" sz="2100" dirty="0"/>
              <a:t>Linkage over the same dataset (de-duplication)</a:t>
            </a:r>
          </a:p>
          <a:p>
            <a:r>
              <a:rPr lang="en-GB" dirty="0"/>
              <a:t>Demographic (Vital event records)</a:t>
            </a:r>
          </a:p>
          <a:p>
            <a:pPr lvl="1"/>
            <a:r>
              <a:rPr lang="en-GB" sz="2100" dirty="0"/>
              <a:t>Isle of Skye: a rural district</a:t>
            </a:r>
          </a:p>
          <a:p>
            <a:pPr lvl="1"/>
            <a:r>
              <a:rPr lang="en-GB" sz="2100" dirty="0"/>
              <a:t>Kilmarnock: an industrial town</a:t>
            </a:r>
          </a:p>
          <a:p>
            <a:pPr lvl="1"/>
            <a:r>
              <a:rPr lang="en-GB" sz="2100" dirty="0"/>
              <a:t>Of the order of tens of thousands records</a:t>
            </a:r>
          </a:p>
          <a:p>
            <a:pPr lvl="1"/>
            <a:r>
              <a:rPr lang="en-GB" sz="2100" dirty="0"/>
              <a:t>Ground truth was generated by the demographers</a:t>
            </a:r>
          </a:p>
        </p:txBody>
      </p:sp>
      <p:sp>
        <p:nvSpPr>
          <p:cNvPr id="9" name="Slide Number Placeholder 8">
            <a:extLst>
              <a:ext uri="{FF2B5EF4-FFF2-40B4-BE49-F238E27FC236}">
                <a16:creationId xmlns:a16="http://schemas.microsoft.com/office/drawing/2014/main" id="{EAB7DD84-05A9-F746-AA08-9082746A538F}"/>
              </a:ext>
            </a:extLst>
          </p:cNvPr>
          <p:cNvSpPr>
            <a:spLocks noGrp="1"/>
          </p:cNvSpPr>
          <p:nvPr>
            <p:ph type="sldNum" sz="quarter" idx="12"/>
          </p:nvPr>
        </p:nvSpPr>
        <p:spPr/>
        <p:txBody>
          <a:bodyPr/>
          <a:lstStyle/>
          <a:p>
            <a:fld id="{8DEB7051-B6B1-F543-9CF9-C86EC8053CB5}" type="slidenum">
              <a:rPr lang="en-GB" smtClean="0"/>
              <a:t>31</a:t>
            </a:fld>
            <a:endParaRPr lang="en-GB"/>
          </a:p>
        </p:txBody>
      </p:sp>
    </p:spTree>
    <p:extLst>
      <p:ext uri="{BB962C8B-B14F-4D97-AF65-F5344CB8AC3E}">
        <p14:creationId xmlns:p14="http://schemas.microsoft.com/office/powerpoint/2010/main" val="1433212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B52FE-0E3C-4F45-918F-88EA700FB35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86A92F4-9CFF-324C-A674-4D3F2F9222E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8C5EF8B-045B-6441-A216-4DAE90995469}"/>
              </a:ext>
            </a:extLst>
          </p:cNvPr>
          <p:cNvPicPr>
            <a:picLocks noChangeAspect="1"/>
          </p:cNvPicPr>
          <p:nvPr/>
        </p:nvPicPr>
        <p:blipFill>
          <a:blip r:embed="rId2"/>
          <a:stretch>
            <a:fillRect/>
          </a:stretch>
        </p:blipFill>
        <p:spPr>
          <a:xfrm>
            <a:off x="0" y="1044222"/>
            <a:ext cx="9144000" cy="3589734"/>
          </a:xfrm>
          <a:prstGeom prst="rect">
            <a:avLst/>
          </a:prstGeom>
        </p:spPr>
      </p:pic>
      <p:sp>
        <p:nvSpPr>
          <p:cNvPr id="6" name="Slide Number Placeholder 5">
            <a:extLst>
              <a:ext uri="{FF2B5EF4-FFF2-40B4-BE49-F238E27FC236}">
                <a16:creationId xmlns:a16="http://schemas.microsoft.com/office/drawing/2014/main" id="{F29DC246-6D3B-4E45-91FD-80992402278F}"/>
              </a:ext>
            </a:extLst>
          </p:cNvPr>
          <p:cNvSpPr>
            <a:spLocks noGrp="1"/>
          </p:cNvSpPr>
          <p:nvPr>
            <p:ph type="sldNum" sz="quarter" idx="12"/>
          </p:nvPr>
        </p:nvSpPr>
        <p:spPr/>
        <p:txBody>
          <a:bodyPr/>
          <a:lstStyle/>
          <a:p>
            <a:fld id="{8DEB7051-B6B1-F543-9CF9-C86EC8053CB5}" type="slidenum">
              <a:rPr lang="en-GB" smtClean="0"/>
              <a:t>32</a:t>
            </a:fld>
            <a:endParaRPr lang="en-GB"/>
          </a:p>
        </p:txBody>
      </p:sp>
    </p:spTree>
    <p:extLst>
      <p:ext uri="{BB962C8B-B14F-4D97-AF65-F5344CB8AC3E}">
        <p14:creationId xmlns:p14="http://schemas.microsoft.com/office/powerpoint/2010/main" val="2411783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6108-CE49-1E43-A1B4-BE98B260FD4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432BAD4-64C3-4349-A4FD-7FA5F116BC7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0EABB604-922F-D24A-B3E1-92BC12E2B06C}"/>
              </a:ext>
            </a:extLst>
          </p:cNvPr>
          <p:cNvPicPr>
            <a:picLocks noChangeAspect="1"/>
          </p:cNvPicPr>
          <p:nvPr/>
        </p:nvPicPr>
        <p:blipFill>
          <a:blip r:embed="rId2"/>
          <a:stretch>
            <a:fillRect/>
          </a:stretch>
        </p:blipFill>
        <p:spPr>
          <a:xfrm>
            <a:off x="762000" y="0"/>
            <a:ext cx="7620000" cy="5715000"/>
          </a:xfrm>
          <a:prstGeom prst="rect">
            <a:avLst/>
          </a:prstGeom>
        </p:spPr>
      </p:pic>
      <p:sp>
        <p:nvSpPr>
          <p:cNvPr id="6" name="Slide Number Placeholder 5">
            <a:extLst>
              <a:ext uri="{FF2B5EF4-FFF2-40B4-BE49-F238E27FC236}">
                <a16:creationId xmlns:a16="http://schemas.microsoft.com/office/drawing/2014/main" id="{F204A795-86A2-ED42-85C0-6DADC693153A}"/>
              </a:ext>
            </a:extLst>
          </p:cNvPr>
          <p:cNvSpPr>
            <a:spLocks noGrp="1"/>
          </p:cNvSpPr>
          <p:nvPr>
            <p:ph type="sldNum" sz="quarter" idx="12"/>
          </p:nvPr>
        </p:nvSpPr>
        <p:spPr/>
        <p:txBody>
          <a:bodyPr/>
          <a:lstStyle/>
          <a:p>
            <a:fld id="{8DEB7051-B6B1-F543-9CF9-C86EC8053CB5}" type="slidenum">
              <a:rPr lang="en-GB" smtClean="0"/>
              <a:t>33</a:t>
            </a:fld>
            <a:endParaRPr lang="en-GB"/>
          </a:p>
        </p:txBody>
      </p:sp>
    </p:spTree>
    <p:extLst>
      <p:ext uri="{BB962C8B-B14F-4D97-AF65-F5344CB8AC3E}">
        <p14:creationId xmlns:p14="http://schemas.microsoft.com/office/powerpoint/2010/main" val="1776227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1496-7CCE-3544-B47E-3F1BAD425E8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71129E4-F4AE-B44D-8FB5-725ABC9E01B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9155344-267D-3449-9EE9-6C1DBD46E653}"/>
              </a:ext>
            </a:extLst>
          </p:cNvPr>
          <p:cNvPicPr>
            <a:picLocks noChangeAspect="1"/>
          </p:cNvPicPr>
          <p:nvPr/>
        </p:nvPicPr>
        <p:blipFill>
          <a:blip r:embed="rId2"/>
          <a:stretch>
            <a:fillRect/>
          </a:stretch>
        </p:blipFill>
        <p:spPr>
          <a:xfrm>
            <a:off x="762000" y="0"/>
            <a:ext cx="7620000" cy="5715000"/>
          </a:xfrm>
          <a:prstGeom prst="rect">
            <a:avLst/>
          </a:prstGeom>
        </p:spPr>
      </p:pic>
      <p:sp>
        <p:nvSpPr>
          <p:cNvPr id="6" name="Slide Number Placeholder 5">
            <a:extLst>
              <a:ext uri="{FF2B5EF4-FFF2-40B4-BE49-F238E27FC236}">
                <a16:creationId xmlns:a16="http://schemas.microsoft.com/office/drawing/2014/main" id="{EC57DE65-3B4F-F04C-A554-1C1D2E743DE2}"/>
              </a:ext>
            </a:extLst>
          </p:cNvPr>
          <p:cNvSpPr>
            <a:spLocks noGrp="1"/>
          </p:cNvSpPr>
          <p:nvPr>
            <p:ph type="sldNum" sz="quarter" idx="12"/>
          </p:nvPr>
        </p:nvSpPr>
        <p:spPr/>
        <p:txBody>
          <a:bodyPr/>
          <a:lstStyle/>
          <a:p>
            <a:fld id="{8DEB7051-B6B1-F543-9CF9-C86EC8053CB5}" type="slidenum">
              <a:rPr lang="en-GB" smtClean="0"/>
              <a:t>34</a:t>
            </a:fld>
            <a:endParaRPr lang="en-GB"/>
          </a:p>
        </p:txBody>
      </p:sp>
    </p:spTree>
    <p:extLst>
      <p:ext uri="{BB962C8B-B14F-4D97-AF65-F5344CB8AC3E}">
        <p14:creationId xmlns:p14="http://schemas.microsoft.com/office/powerpoint/2010/main" val="152901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44076-5A8D-A341-BCDD-D338C74BEC7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2FFA0E5-94BA-D946-9B33-BEB4834EB76F}"/>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DC75494D-81C7-0043-A21E-6AD4FC44409D}"/>
              </a:ext>
            </a:extLst>
          </p:cNvPr>
          <p:cNvPicPr>
            <a:picLocks noChangeAspect="1"/>
          </p:cNvPicPr>
          <p:nvPr/>
        </p:nvPicPr>
        <p:blipFill>
          <a:blip r:embed="rId2"/>
          <a:stretch>
            <a:fillRect/>
          </a:stretch>
        </p:blipFill>
        <p:spPr>
          <a:xfrm>
            <a:off x="762000" y="0"/>
            <a:ext cx="7620000" cy="5715000"/>
          </a:xfrm>
          <a:prstGeom prst="rect">
            <a:avLst/>
          </a:prstGeom>
        </p:spPr>
      </p:pic>
      <p:sp>
        <p:nvSpPr>
          <p:cNvPr id="6" name="Slide Number Placeholder 5">
            <a:extLst>
              <a:ext uri="{FF2B5EF4-FFF2-40B4-BE49-F238E27FC236}">
                <a16:creationId xmlns:a16="http://schemas.microsoft.com/office/drawing/2014/main" id="{EF04AAE8-07E9-4745-A22A-CBEF7DBAEC90}"/>
              </a:ext>
            </a:extLst>
          </p:cNvPr>
          <p:cNvSpPr>
            <a:spLocks noGrp="1"/>
          </p:cNvSpPr>
          <p:nvPr>
            <p:ph type="sldNum" sz="quarter" idx="12"/>
          </p:nvPr>
        </p:nvSpPr>
        <p:spPr/>
        <p:txBody>
          <a:bodyPr/>
          <a:lstStyle/>
          <a:p>
            <a:fld id="{8DEB7051-B6B1-F543-9CF9-C86EC8053CB5}" type="slidenum">
              <a:rPr lang="en-GB" smtClean="0"/>
              <a:t>35</a:t>
            </a:fld>
            <a:endParaRPr lang="en-GB"/>
          </a:p>
        </p:txBody>
      </p:sp>
    </p:spTree>
    <p:extLst>
      <p:ext uri="{BB962C8B-B14F-4D97-AF65-F5344CB8AC3E}">
        <p14:creationId xmlns:p14="http://schemas.microsoft.com/office/powerpoint/2010/main" val="3392091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E12B-9443-9244-B7E0-6390C90AFEC6}"/>
              </a:ext>
            </a:extLst>
          </p:cNvPr>
          <p:cNvSpPr>
            <a:spLocks noGrp="1"/>
          </p:cNvSpPr>
          <p:nvPr>
            <p:ph type="title"/>
          </p:nvPr>
        </p:nvSpPr>
        <p:spPr/>
        <p:txBody>
          <a:bodyPr/>
          <a:lstStyle/>
          <a:p>
            <a:r>
              <a:rPr lang="en-GB" dirty="0"/>
              <a:t>CORA</a:t>
            </a:r>
          </a:p>
        </p:txBody>
      </p:sp>
      <p:sp>
        <p:nvSpPr>
          <p:cNvPr id="3" name="Content Placeholder 2">
            <a:extLst>
              <a:ext uri="{FF2B5EF4-FFF2-40B4-BE49-F238E27FC236}">
                <a16:creationId xmlns:a16="http://schemas.microsoft.com/office/drawing/2014/main" id="{33B8332B-92FF-C642-93BA-1165335FEEE6}"/>
              </a:ext>
            </a:extLst>
          </p:cNvPr>
          <p:cNvSpPr>
            <a:spLocks noGrp="1"/>
          </p:cNvSpPr>
          <p:nvPr>
            <p:ph idx="1"/>
          </p:nvPr>
        </p:nvSpPr>
        <p:spPr/>
        <p:txBody>
          <a:bodyPr/>
          <a:lstStyle/>
          <a:p>
            <a:r>
              <a:rPr lang="en-GB" u="sng" dirty="0"/>
              <a:t>Traditional blocking</a:t>
            </a:r>
          </a:p>
          <a:p>
            <a:r>
              <a:rPr lang="en-GB" dirty="0"/>
              <a:t>We try: author, title, venue, location, publisher, year, all-combined</a:t>
            </a:r>
          </a:p>
          <a:p>
            <a:r>
              <a:rPr lang="en-GB" dirty="0"/>
              <a:t>Distance threshold varied from 0 to 250</a:t>
            </a:r>
          </a:p>
          <a:p>
            <a:pPr lvl="1"/>
            <a:r>
              <a:rPr lang="en-GB" dirty="0"/>
              <a:t>We go up to such high thresholds because this dataset contains low-similarity true matches</a:t>
            </a:r>
          </a:p>
          <a:p>
            <a:r>
              <a:rPr lang="en-GB" u="sng" dirty="0"/>
              <a:t>LSH</a:t>
            </a:r>
            <a:r>
              <a:rPr lang="en-GB" dirty="0"/>
              <a:t> is parameterised by number of bands and band size</a:t>
            </a:r>
          </a:p>
          <a:p>
            <a:r>
              <a:rPr lang="en-GB" dirty="0"/>
              <a:t>We try: 2,5,10</a:t>
            </a:r>
          </a:p>
          <a:p>
            <a:r>
              <a:rPr lang="en-GB" u="sng" dirty="0"/>
              <a:t>M-Tree</a:t>
            </a:r>
            <a:r>
              <a:rPr lang="en-GB" dirty="0"/>
              <a:t> is not parameterised – hooray!</a:t>
            </a:r>
          </a:p>
          <a:p>
            <a:r>
              <a:rPr lang="en-GB" dirty="0"/>
              <a:t>We compare against </a:t>
            </a:r>
            <a:r>
              <a:rPr lang="en-GB" u="sng" dirty="0"/>
              <a:t>Brute Force</a:t>
            </a:r>
            <a:r>
              <a:rPr lang="en-GB" dirty="0"/>
              <a:t> as well</a:t>
            </a:r>
          </a:p>
        </p:txBody>
      </p:sp>
      <p:sp>
        <p:nvSpPr>
          <p:cNvPr id="5" name="Slide Number Placeholder 4">
            <a:extLst>
              <a:ext uri="{FF2B5EF4-FFF2-40B4-BE49-F238E27FC236}">
                <a16:creationId xmlns:a16="http://schemas.microsoft.com/office/drawing/2014/main" id="{93496FD0-F8B7-5645-B7A4-03A4B77EB1CA}"/>
              </a:ext>
            </a:extLst>
          </p:cNvPr>
          <p:cNvSpPr>
            <a:spLocks noGrp="1"/>
          </p:cNvSpPr>
          <p:nvPr>
            <p:ph type="sldNum" sz="quarter" idx="12"/>
          </p:nvPr>
        </p:nvSpPr>
        <p:spPr/>
        <p:txBody>
          <a:bodyPr/>
          <a:lstStyle/>
          <a:p>
            <a:fld id="{8DEB7051-B6B1-F543-9CF9-C86EC8053CB5}" type="slidenum">
              <a:rPr lang="en-GB" smtClean="0"/>
              <a:t>36</a:t>
            </a:fld>
            <a:endParaRPr lang="en-GB"/>
          </a:p>
        </p:txBody>
      </p:sp>
    </p:spTree>
    <p:extLst>
      <p:ext uri="{BB962C8B-B14F-4D97-AF65-F5344CB8AC3E}">
        <p14:creationId xmlns:p14="http://schemas.microsoft.com/office/powerpoint/2010/main" val="3808545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recision = TP / (TP + FP)…"/>
          <p:cNvSpPr txBox="1">
            <a:spLocks noGrp="1"/>
          </p:cNvSpPr>
          <p:nvPr>
            <p:ph type="body" idx="1"/>
          </p:nvPr>
        </p:nvSpPr>
        <p:spPr>
          <a:prstGeom prst="rect">
            <a:avLst/>
          </a:prstGeom>
        </p:spPr>
        <p:txBody>
          <a:bodyPr/>
          <a:lstStyle/>
          <a:p>
            <a:r>
              <a:rPr dirty="0"/>
              <a:t>Precision = TP / (TP + FP)</a:t>
            </a:r>
          </a:p>
          <a:p>
            <a:pPr lvl="1">
              <a:spcBef>
                <a:spcPts val="527"/>
              </a:spcBef>
            </a:pPr>
            <a:r>
              <a:rPr dirty="0"/>
              <a:t>When we claim a link, how often are we right?</a:t>
            </a:r>
          </a:p>
          <a:p>
            <a:pPr lvl="1">
              <a:spcBef>
                <a:spcPts val="527"/>
              </a:spcBef>
            </a:pPr>
            <a:r>
              <a:rPr dirty="0"/>
              <a:t>Perfect precision: find 1 correct link</a:t>
            </a:r>
          </a:p>
          <a:p>
            <a:r>
              <a:rPr dirty="0"/>
              <a:t>Recall = TP / (TP + FN)</a:t>
            </a:r>
          </a:p>
          <a:p>
            <a:pPr lvl="1">
              <a:spcBef>
                <a:spcPts val="527"/>
              </a:spcBef>
            </a:pPr>
            <a:r>
              <a:rPr dirty="0"/>
              <a:t>How complete are we?</a:t>
            </a:r>
          </a:p>
          <a:p>
            <a:pPr lvl="1">
              <a:spcBef>
                <a:spcPts val="527"/>
              </a:spcBef>
            </a:pPr>
            <a:r>
              <a:rPr dirty="0"/>
              <a:t>Perfect recall: claim everything is a link!</a:t>
            </a:r>
          </a:p>
          <a:p>
            <a:r>
              <a:rPr dirty="0"/>
              <a:t>F Measure = 2 * Precision * Recall</a:t>
            </a:r>
            <a:br>
              <a:rPr dirty="0"/>
            </a:br>
            <a:r>
              <a:rPr dirty="0"/>
              <a:t>                       / (Precision + Recall)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825" y="-1"/>
            <a:ext cx="2981325" cy="5420591"/>
          </a:xfrm>
          <a:prstGeom prst="rect">
            <a:avLst/>
          </a:prstGeom>
        </p:spPr>
      </p:pic>
      <p:sp>
        <p:nvSpPr>
          <p:cNvPr id="6" name="Title 1">
            <a:extLst>
              <a:ext uri="{FF2B5EF4-FFF2-40B4-BE49-F238E27FC236}">
                <a16:creationId xmlns:a16="http://schemas.microsoft.com/office/drawing/2014/main" id="{1330A568-6D06-894F-B09B-0ACCD66E582A}"/>
              </a:ext>
            </a:extLst>
          </p:cNvPr>
          <p:cNvSpPr txBox="1">
            <a:spLocks/>
          </p:cNvSpPr>
          <p:nvPr/>
        </p:nvSpPr>
        <p:spPr>
          <a:xfrm>
            <a:off x="781050" y="456671"/>
            <a:ext cx="7886700" cy="110463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0" i="0" kern="1200">
                <a:solidFill>
                  <a:schemeClr val="tx1"/>
                </a:solidFill>
                <a:latin typeface="Cambria Regular"/>
                <a:ea typeface="+mj-ea"/>
                <a:cs typeface="+mj-cs"/>
              </a:defRPr>
            </a:lvl1pPr>
          </a:lstStyle>
          <a:p>
            <a:r>
              <a:rPr lang="en-GB" dirty="0"/>
              <a:t>Linkage Quality</a:t>
            </a:r>
          </a:p>
        </p:txBody>
      </p:sp>
      <p:sp>
        <p:nvSpPr>
          <p:cNvPr id="5" name="TextBox 4">
            <a:extLst>
              <a:ext uri="{FF2B5EF4-FFF2-40B4-BE49-F238E27FC236}">
                <a16:creationId xmlns:a16="http://schemas.microsoft.com/office/drawing/2014/main" id="{10BAF86F-8A68-8D4D-B8EA-888E26424609}"/>
              </a:ext>
            </a:extLst>
          </p:cNvPr>
          <p:cNvSpPr txBox="1"/>
          <p:nvPr/>
        </p:nvSpPr>
        <p:spPr>
          <a:xfrm>
            <a:off x="5726864" y="5297479"/>
            <a:ext cx="3398687" cy="246221"/>
          </a:xfrm>
          <a:prstGeom prst="rect">
            <a:avLst/>
          </a:prstGeom>
          <a:noFill/>
        </p:spPr>
        <p:txBody>
          <a:bodyPr wrap="none" rtlCol="0">
            <a:spAutoFit/>
          </a:bodyPr>
          <a:lstStyle/>
          <a:p>
            <a:r>
              <a:rPr lang="en-GB" sz="1000" dirty="0">
                <a:latin typeface="Cambria Regular"/>
              </a:rPr>
              <a:t>From: </a:t>
            </a:r>
            <a:r>
              <a:rPr lang="en-GB" sz="1000" dirty="0">
                <a:latin typeface="Cambria Regular"/>
                <a:hlinkClick r:id="rId3"/>
              </a:rPr>
              <a:t>https://en.wikipedia.org/wiki/Precision_and_recall</a:t>
            </a:r>
            <a:r>
              <a:rPr lang="en-GB" sz="1000" dirty="0">
                <a:latin typeface="Cambria Regular"/>
              </a:rPr>
              <a:t> </a:t>
            </a:r>
          </a:p>
        </p:txBody>
      </p:sp>
      <p:sp>
        <p:nvSpPr>
          <p:cNvPr id="7" name="Slide Number Placeholder 6">
            <a:extLst>
              <a:ext uri="{FF2B5EF4-FFF2-40B4-BE49-F238E27FC236}">
                <a16:creationId xmlns:a16="http://schemas.microsoft.com/office/drawing/2014/main" id="{1AF05EAF-E4D4-E141-9283-E6B44D9A785D}"/>
              </a:ext>
            </a:extLst>
          </p:cNvPr>
          <p:cNvSpPr>
            <a:spLocks noGrp="1"/>
          </p:cNvSpPr>
          <p:nvPr>
            <p:ph type="sldNum" sz="quarter" idx="2"/>
          </p:nvPr>
        </p:nvSpPr>
        <p:spPr/>
        <p:txBody>
          <a:bodyPr/>
          <a:lstStyle/>
          <a:p>
            <a:fld id="{86CB4B4D-7CA3-9044-876B-883B54F8677D}" type="slidenum">
              <a:rPr lang="en-GB" smtClean="0"/>
              <a:t>37</a:t>
            </a:fld>
            <a:endParaRPr lang="en-GB"/>
          </a:p>
        </p:txBody>
      </p:sp>
    </p:spTree>
    <p:extLst>
      <p:ext uri="{BB962C8B-B14F-4D97-AF65-F5344CB8AC3E}">
        <p14:creationId xmlns:p14="http://schemas.microsoft.com/office/powerpoint/2010/main" val="354763235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DEC95E-37D1-6D42-9DD1-C90985A166A2}"/>
              </a:ext>
            </a:extLst>
          </p:cNvPr>
          <p:cNvPicPr>
            <a:picLocks noGrp="1" noChangeAspect="1"/>
          </p:cNvPicPr>
          <p:nvPr>
            <p:ph idx="1"/>
          </p:nvPr>
        </p:nvPicPr>
        <p:blipFill>
          <a:blip r:embed="rId2"/>
          <a:stretch>
            <a:fillRect/>
          </a:stretch>
        </p:blipFill>
        <p:spPr>
          <a:xfrm>
            <a:off x="1582714" y="157500"/>
            <a:ext cx="5979600" cy="5400929"/>
          </a:xfrm>
        </p:spPr>
      </p:pic>
      <p:sp>
        <p:nvSpPr>
          <p:cNvPr id="7" name="Slide Number Placeholder 6">
            <a:extLst>
              <a:ext uri="{FF2B5EF4-FFF2-40B4-BE49-F238E27FC236}">
                <a16:creationId xmlns:a16="http://schemas.microsoft.com/office/drawing/2014/main" id="{AC008AD8-FB81-E04B-89B7-A7F647B25803}"/>
              </a:ext>
            </a:extLst>
          </p:cNvPr>
          <p:cNvSpPr>
            <a:spLocks noGrp="1"/>
          </p:cNvSpPr>
          <p:nvPr>
            <p:ph type="sldNum" sz="quarter" idx="12"/>
          </p:nvPr>
        </p:nvSpPr>
        <p:spPr/>
        <p:txBody>
          <a:bodyPr/>
          <a:lstStyle/>
          <a:p>
            <a:fld id="{8DEB7051-B6B1-F543-9CF9-C86EC8053CB5}" type="slidenum">
              <a:rPr lang="en-GB" smtClean="0"/>
              <a:t>38</a:t>
            </a:fld>
            <a:endParaRPr lang="en-GB"/>
          </a:p>
        </p:txBody>
      </p:sp>
    </p:spTree>
    <p:extLst>
      <p:ext uri="{BB962C8B-B14F-4D97-AF65-F5344CB8AC3E}">
        <p14:creationId xmlns:p14="http://schemas.microsoft.com/office/powerpoint/2010/main" val="2413571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DEC95E-37D1-6D42-9DD1-C90985A166A2}"/>
              </a:ext>
            </a:extLst>
          </p:cNvPr>
          <p:cNvPicPr>
            <a:picLocks noGrp="1" noChangeAspect="1"/>
          </p:cNvPicPr>
          <p:nvPr>
            <p:ph idx="1"/>
          </p:nvPr>
        </p:nvPicPr>
        <p:blipFill>
          <a:blip r:embed="rId2"/>
          <a:stretch>
            <a:fillRect/>
          </a:stretch>
        </p:blipFill>
        <p:spPr>
          <a:xfrm>
            <a:off x="1582714" y="157500"/>
            <a:ext cx="5979600" cy="5400929"/>
          </a:xfrm>
        </p:spPr>
      </p:pic>
      <p:pic>
        <p:nvPicPr>
          <p:cNvPr id="8" name="Picture 7">
            <a:extLst>
              <a:ext uri="{FF2B5EF4-FFF2-40B4-BE49-F238E27FC236}">
                <a16:creationId xmlns:a16="http://schemas.microsoft.com/office/drawing/2014/main" id="{991A9CBE-B977-EC4B-B34B-96C78554118F}"/>
              </a:ext>
            </a:extLst>
          </p:cNvPr>
          <p:cNvPicPr>
            <a:picLocks noChangeAspect="1"/>
          </p:cNvPicPr>
          <p:nvPr/>
        </p:nvPicPr>
        <p:blipFill>
          <a:blip r:embed="rId3"/>
          <a:stretch>
            <a:fillRect/>
          </a:stretch>
        </p:blipFill>
        <p:spPr>
          <a:xfrm>
            <a:off x="1530000" y="1865076"/>
            <a:ext cx="6084000" cy="3698983"/>
          </a:xfrm>
          <a:prstGeom prst="rect">
            <a:avLst/>
          </a:prstGeom>
        </p:spPr>
      </p:pic>
      <p:sp>
        <p:nvSpPr>
          <p:cNvPr id="9" name="Slide Number Placeholder 8">
            <a:extLst>
              <a:ext uri="{FF2B5EF4-FFF2-40B4-BE49-F238E27FC236}">
                <a16:creationId xmlns:a16="http://schemas.microsoft.com/office/drawing/2014/main" id="{A7428CD5-39E9-7E48-8633-B3DB39BE9C8C}"/>
              </a:ext>
            </a:extLst>
          </p:cNvPr>
          <p:cNvSpPr>
            <a:spLocks noGrp="1"/>
          </p:cNvSpPr>
          <p:nvPr>
            <p:ph type="sldNum" sz="quarter" idx="12"/>
          </p:nvPr>
        </p:nvSpPr>
        <p:spPr/>
        <p:txBody>
          <a:bodyPr/>
          <a:lstStyle/>
          <a:p>
            <a:fld id="{8DEB7051-B6B1-F543-9CF9-C86EC8053CB5}" type="slidenum">
              <a:rPr lang="en-GB" smtClean="0"/>
              <a:t>39</a:t>
            </a:fld>
            <a:endParaRPr lang="en-GB"/>
          </a:p>
        </p:txBody>
      </p:sp>
    </p:spTree>
    <p:extLst>
      <p:ext uri="{BB962C8B-B14F-4D97-AF65-F5344CB8AC3E}">
        <p14:creationId xmlns:p14="http://schemas.microsoft.com/office/powerpoint/2010/main" val="546040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74F0E-F101-5D4C-9EC4-B48FE6C43817}"/>
              </a:ext>
            </a:extLst>
          </p:cNvPr>
          <p:cNvSpPr>
            <a:spLocks noGrp="1"/>
          </p:cNvSpPr>
          <p:nvPr>
            <p:ph type="title"/>
          </p:nvPr>
        </p:nvSpPr>
        <p:spPr/>
        <p:txBody>
          <a:bodyPr/>
          <a:lstStyle/>
          <a:p>
            <a:r>
              <a:rPr lang="en-GB" dirty="0"/>
              <a:t>Record Linkage – What?</a:t>
            </a:r>
          </a:p>
        </p:txBody>
      </p:sp>
      <p:sp>
        <p:nvSpPr>
          <p:cNvPr id="3" name="Content Placeholder 2">
            <a:extLst>
              <a:ext uri="{FF2B5EF4-FFF2-40B4-BE49-F238E27FC236}">
                <a16:creationId xmlns:a16="http://schemas.microsoft.com/office/drawing/2014/main" id="{1EA3FAEC-0027-D544-BF54-413869F2F395}"/>
              </a:ext>
            </a:extLst>
          </p:cNvPr>
          <p:cNvSpPr>
            <a:spLocks noGrp="1"/>
          </p:cNvSpPr>
          <p:nvPr>
            <p:ph idx="1"/>
          </p:nvPr>
        </p:nvSpPr>
        <p:spPr/>
        <p:txBody>
          <a:bodyPr>
            <a:normAutofit/>
          </a:bodyPr>
          <a:lstStyle/>
          <a:p>
            <a:r>
              <a:rPr lang="en-GB" dirty="0"/>
              <a:t>Record linkage is the process of identifying records that refer to the same real-world entities in situations where entity identifiers are unavailable.</a:t>
            </a:r>
          </a:p>
          <a:p>
            <a:r>
              <a:rPr lang="en-GB" dirty="0"/>
              <a:t>Records are linked on the basis of similarity between common attributes, with every pair being classified as a link or non-link depending on their similarity.</a:t>
            </a:r>
          </a:p>
        </p:txBody>
      </p:sp>
      <p:sp>
        <p:nvSpPr>
          <p:cNvPr id="10" name="Slide Number Placeholder 9">
            <a:extLst>
              <a:ext uri="{FF2B5EF4-FFF2-40B4-BE49-F238E27FC236}">
                <a16:creationId xmlns:a16="http://schemas.microsoft.com/office/drawing/2014/main" id="{846D497B-B0CB-ED4C-9BC3-E7CD1D962B51}"/>
              </a:ext>
            </a:extLst>
          </p:cNvPr>
          <p:cNvSpPr>
            <a:spLocks noGrp="1"/>
          </p:cNvSpPr>
          <p:nvPr>
            <p:ph type="sldNum" sz="quarter" idx="12"/>
          </p:nvPr>
        </p:nvSpPr>
        <p:spPr/>
        <p:txBody>
          <a:bodyPr/>
          <a:lstStyle/>
          <a:p>
            <a:fld id="{8DEB7051-B6B1-F543-9CF9-C86EC8053CB5}" type="slidenum">
              <a:rPr lang="en-GB" smtClean="0"/>
              <a:t>4</a:t>
            </a:fld>
            <a:endParaRPr lang="en-GB"/>
          </a:p>
        </p:txBody>
      </p:sp>
    </p:spTree>
    <p:extLst>
      <p:ext uri="{BB962C8B-B14F-4D97-AF65-F5344CB8AC3E}">
        <p14:creationId xmlns:p14="http://schemas.microsoft.com/office/powerpoint/2010/main" val="283788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70FF776-031E-3D43-9695-55859ECC5309}"/>
              </a:ext>
            </a:extLst>
          </p:cNvPr>
          <p:cNvPicPr>
            <a:picLocks noGrp="1" noChangeAspect="1"/>
          </p:cNvPicPr>
          <p:nvPr>
            <p:ph idx="1"/>
          </p:nvPr>
        </p:nvPicPr>
        <p:blipFill>
          <a:blip r:embed="rId2"/>
          <a:stretch>
            <a:fillRect/>
          </a:stretch>
        </p:blipFill>
        <p:spPr>
          <a:xfrm>
            <a:off x="1199461" y="157500"/>
            <a:ext cx="6746400" cy="5401058"/>
          </a:xfrm>
        </p:spPr>
      </p:pic>
      <p:sp>
        <p:nvSpPr>
          <p:cNvPr id="7" name="Slide Number Placeholder 6">
            <a:extLst>
              <a:ext uri="{FF2B5EF4-FFF2-40B4-BE49-F238E27FC236}">
                <a16:creationId xmlns:a16="http://schemas.microsoft.com/office/drawing/2014/main" id="{51DE2260-3B64-A64C-9F44-2BCD8B7530D5}"/>
              </a:ext>
            </a:extLst>
          </p:cNvPr>
          <p:cNvSpPr>
            <a:spLocks noGrp="1"/>
          </p:cNvSpPr>
          <p:nvPr>
            <p:ph type="sldNum" sz="quarter" idx="12"/>
          </p:nvPr>
        </p:nvSpPr>
        <p:spPr/>
        <p:txBody>
          <a:bodyPr/>
          <a:lstStyle/>
          <a:p>
            <a:fld id="{8DEB7051-B6B1-F543-9CF9-C86EC8053CB5}" type="slidenum">
              <a:rPr lang="en-GB" smtClean="0"/>
              <a:t>40</a:t>
            </a:fld>
            <a:endParaRPr lang="en-GB"/>
          </a:p>
        </p:txBody>
      </p:sp>
    </p:spTree>
    <p:extLst>
      <p:ext uri="{BB962C8B-B14F-4D97-AF65-F5344CB8AC3E}">
        <p14:creationId xmlns:p14="http://schemas.microsoft.com/office/powerpoint/2010/main" val="2275688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E12B-9443-9244-B7E0-6390C90AFEC6}"/>
              </a:ext>
            </a:extLst>
          </p:cNvPr>
          <p:cNvSpPr>
            <a:spLocks noGrp="1"/>
          </p:cNvSpPr>
          <p:nvPr>
            <p:ph type="title"/>
          </p:nvPr>
        </p:nvSpPr>
        <p:spPr/>
        <p:txBody>
          <a:bodyPr/>
          <a:lstStyle/>
          <a:p>
            <a:r>
              <a:rPr lang="en-GB" dirty="0"/>
              <a:t>Isle of Skye &amp; Kilmarnock</a:t>
            </a:r>
          </a:p>
        </p:txBody>
      </p:sp>
      <p:sp>
        <p:nvSpPr>
          <p:cNvPr id="3" name="Content Placeholder 2">
            <a:extLst>
              <a:ext uri="{FF2B5EF4-FFF2-40B4-BE49-F238E27FC236}">
                <a16:creationId xmlns:a16="http://schemas.microsoft.com/office/drawing/2014/main" id="{33B8332B-92FF-C642-93BA-1165335FEEE6}"/>
              </a:ext>
            </a:extLst>
          </p:cNvPr>
          <p:cNvSpPr>
            <a:spLocks noGrp="1"/>
          </p:cNvSpPr>
          <p:nvPr>
            <p:ph idx="1"/>
          </p:nvPr>
        </p:nvSpPr>
        <p:spPr/>
        <p:txBody>
          <a:bodyPr>
            <a:normAutofit/>
          </a:bodyPr>
          <a:lstStyle/>
          <a:p>
            <a:r>
              <a:rPr lang="en-GB" u="sng" dirty="0"/>
              <a:t>LSH</a:t>
            </a:r>
            <a:r>
              <a:rPr lang="en-GB" dirty="0"/>
              <a:t> is parameterised by number of bands and band size</a:t>
            </a:r>
          </a:p>
          <a:p>
            <a:r>
              <a:rPr lang="en-GB" dirty="0"/>
              <a:t>We try: 2,5,10</a:t>
            </a:r>
          </a:p>
          <a:p>
            <a:r>
              <a:rPr lang="en-GB" u="sng" dirty="0"/>
              <a:t>M-Tree</a:t>
            </a:r>
            <a:r>
              <a:rPr lang="en-GB" dirty="0"/>
              <a:t> is not parameterised</a:t>
            </a:r>
          </a:p>
          <a:p>
            <a:r>
              <a:rPr lang="en-GB" dirty="0"/>
              <a:t>We do not compare against </a:t>
            </a:r>
            <a:r>
              <a:rPr lang="en-GB" u="sng" dirty="0"/>
              <a:t>traditional blocking</a:t>
            </a:r>
          </a:p>
          <a:p>
            <a:pPr lvl="1"/>
            <a:r>
              <a:rPr lang="en-GB" sz="2100" dirty="0"/>
              <a:t>similar results to LSH, but needs more configuration</a:t>
            </a:r>
          </a:p>
          <a:p>
            <a:r>
              <a:rPr lang="en-GB" sz="2400" u="sng" dirty="0"/>
              <a:t>Brute force</a:t>
            </a:r>
            <a:r>
              <a:rPr lang="en-GB" sz="2400" dirty="0"/>
              <a:t> would take too long</a:t>
            </a:r>
          </a:p>
        </p:txBody>
      </p:sp>
      <p:sp>
        <p:nvSpPr>
          <p:cNvPr id="5" name="Slide Number Placeholder 4">
            <a:extLst>
              <a:ext uri="{FF2B5EF4-FFF2-40B4-BE49-F238E27FC236}">
                <a16:creationId xmlns:a16="http://schemas.microsoft.com/office/drawing/2014/main" id="{20E57DA2-FFE1-474F-B207-88A8642B9EA7}"/>
              </a:ext>
            </a:extLst>
          </p:cNvPr>
          <p:cNvSpPr>
            <a:spLocks noGrp="1"/>
          </p:cNvSpPr>
          <p:nvPr>
            <p:ph type="sldNum" sz="quarter" idx="12"/>
          </p:nvPr>
        </p:nvSpPr>
        <p:spPr/>
        <p:txBody>
          <a:bodyPr/>
          <a:lstStyle/>
          <a:p>
            <a:fld id="{8DEB7051-B6B1-F543-9CF9-C86EC8053CB5}" type="slidenum">
              <a:rPr lang="en-GB" smtClean="0"/>
              <a:t>41</a:t>
            </a:fld>
            <a:endParaRPr lang="en-GB"/>
          </a:p>
        </p:txBody>
      </p:sp>
    </p:spTree>
    <p:extLst>
      <p:ext uri="{BB962C8B-B14F-4D97-AF65-F5344CB8AC3E}">
        <p14:creationId xmlns:p14="http://schemas.microsoft.com/office/powerpoint/2010/main" val="77693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F0BA-28D0-4142-B744-CA32F1BCF524}"/>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345DD0C7-70E4-1B4A-B4BA-A6CB5ED4D765}"/>
              </a:ext>
            </a:extLst>
          </p:cNvPr>
          <p:cNvPicPr>
            <a:picLocks noGrp="1" noChangeAspect="1"/>
          </p:cNvPicPr>
          <p:nvPr>
            <p:ph idx="1"/>
          </p:nvPr>
        </p:nvPicPr>
        <p:blipFill rotWithShape="1">
          <a:blip r:embed="rId2"/>
          <a:srcRect b="8674"/>
          <a:stretch/>
        </p:blipFill>
        <p:spPr>
          <a:xfrm>
            <a:off x="523754" y="157501"/>
            <a:ext cx="8096400" cy="5399939"/>
          </a:xfrm>
        </p:spPr>
      </p:pic>
      <p:sp>
        <p:nvSpPr>
          <p:cNvPr id="7" name="Slide Number Placeholder 6">
            <a:extLst>
              <a:ext uri="{FF2B5EF4-FFF2-40B4-BE49-F238E27FC236}">
                <a16:creationId xmlns:a16="http://schemas.microsoft.com/office/drawing/2014/main" id="{CE85600E-1B92-034A-891E-140937A91432}"/>
              </a:ext>
            </a:extLst>
          </p:cNvPr>
          <p:cNvSpPr>
            <a:spLocks noGrp="1"/>
          </p:cNvSpPr>
          <p:nvPr>
            <p:ph type="sldNum" sz="quarter" idx="12"/>
          </p:nvPr>
        </p:nvSpPr>
        <p:spPr/>
        <p:txBody>
          <a:bodyPr/>
          <a:lstStyle/>
          <a:p>
            <a:fld id="{8DEB7051-B6B1-F543-9CF9-C86EC8053CB5}" type="slidenum">
              <a:rPr lang="en-GB" smtClean="0"/>
              <a:t>42</a:t>
            </a:fld>
            <a:endParaRPr lang="en-GB"/>
          </a:p>
        </p:txBody>
      </p:sp>
    </p:spTree>
    <p:extLst>
      <p:ext uri="{BB962C8B-B14F-4D97-AF65-F5344CB8AC3E}">
        <p14:creationId xmlns:p14="http://schemas.microsoft.com/office/powerpoint/2010/main" val="3931422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6C0C-B8E9-A847-B2EB-798EF4C163EF}"/>
              </a:ext>
            </a:extLst>
          </p:cNvPr>
          <p:cNvSpPr>
            <a:spLocks noGrp="1"/>
          </p:cNvSpPr>
          <p:nvPr>
            <p:ph type="title"/>
          </p:nvPr>
        </p:nvSpPr>
        <p:spPr/>
        <p:txBody>
          <a:bodyPr/>
          <a:lstStyle/>
          <a:p>
            <a:endParaRPr lang="en-GB"/>
          </a:p>
        </p:txBody>
      </p:sp>
      <p:pic>
        <p:nvPicPr>
          <p:cNvPr id="6" name="Content Placeholder 5">
            <a:extLst>
              <a:ext uri="{FF2B5EF4-FFF2-40B4-BE49-F238E27FC236}">
                <a16:creationId xmlns:a16="http://schemas.microsoft.com/office/drawing/2014/main" id="{27465CC0-547F-6148-9BD6-3642F8455435}"/>
              </a:ext>
            </a:extLst>
          </p:cNvPr>
          <p:cNvPicPr>
            <a:picLocks noGrp="1" noChangeAspect="1"/>
          </p:cNvPicPr>
          <p:nvPr>
            <p:ph idx="1"/>
          </p:nvPr>
        </p:nvPicPr>
        <p:blipFill>
          <a:blip r:embed="rId2"/>
          <a:stretch>
            <a:fillRect/>
          </a:stretch>
        </p:blipFill>
        <p:spPr>
          <a:xfrm>
            <a:off x="734977" y="157500"/>
            <a:ext cx="7675200" cy="5400813"/>
          </a:xfrm>
        </p:spPr>
      </p:pic>
      <p:sp>
        <p:nvSpPr>
          <p:cNvPr id="7" name="Slide Number Placeholder 6">
            <a:extLst>
              <a:ext uri="{FF2B5EF4-FFF2-40B4-BE49-F238E27FC236}">
                <a16:creationId xmlns:a16="http://schemas.microsoft.com/office/drawing/2014/main" id="{A39B933D-1688-2647-8E2F-D0D5D2DAF12D}"/>
              </a:ext>
            </a:extLst>
          </p:cNvPr>
          <p:cNvSpPr>
            <a:spLocks noGrp="1"/>
          </p:cNvSpPr>
          <p:nvPr>
            <p:ph type="sldNum" sz="quarter" idx="12"/>
          </p:nvPr>
        </p:nvSpPr>
        <p:spPr/>
        <p:txBody>
          <a:bodyPr/>
          <a:lstStyle/>
          <a:p>
            <a:fld id="{8DEB7051-B6B1-F543-9CF9-C86EC8053CB5}" type="slidenum">
              <a:rPr lang="en-GB" smtClean="0"/>
              <a:t>43</a:t>
            </a:fld>
            <a:endParaRPr lang="en-GB"/>
          </a:p>
        </p:txBody>
      </p:sp>
    </p:spTree>
    <p:extLst>
      <p:ext uri="{BB962C8B-B14F-4D97-AF65-F5344CB8AC3E}">
        <p14:creationId xmlns:p14="http://schemas.microsoft.com/office/powerpoint/2010/main" val="314570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8CF37-1C0F-7C47-82DD-2CEB09CF870B}"/>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6B5FDB8A-47C1-0943-921C-C69000D9AD6E}"/>
              </a:ext>
            </a:extLst>
          </p:cNvPr>
          <p:cNvSpPr>
            <a:spLocks noGrp="1"/>
          </p:cNvSpPr>
          <p:nvPr>
            <p:ph idx="1"/>
          </p:nvPr>
        </p:nvSpPr>
        <p:spPr/>
        <p:txBody>
          <a:bodyPr>
            <a:normAutofit/>
          </a:bodyPr>
          <a:lstStyle/>
          <a:p>
            <a:r>
              <a:rPr lang="en-GB" dirty="0"/>
              <a:t>Metric space indexing to perform</a:t>
            </a:r>
          </a:p>
          <a:p>
            <a:pPr lvl="1"/>
            <a:r>
              <a:rPr lang="en-GB" sz="2100" dirty="0"/>
              <a:t>Complete record linkage</a:t>
            </a:r>
          </a:p>
          <a:p>
            <a:pPr lvl="1"/>
            <a:r>
              <a:rPr lang="en-GB" sz="2100" dirty="0"/>
              <a:t>Without resorting to brute-force</a:t>
            </a:r>
          </a:p>
          <a:p>
            <a:r>
              <a:rPr lang="en-GB" dirty="0"/>
              <a:t>No need for complex parameter tuning</a:t>
            </a:r>
          </a:p>
          <a:p>
            <a:endParaRPr lang="en-GB" dirty="0"/>
          </a:p>
        </p:txBody>
      </p:sp>
      <p:sp>
        <p:nvSpPr>
          <p:cNvPr id="9" name="Slide Number Placeholder 8">
            <a:extLst>
              <a:ext uri="{FF2B5EF4-FFF2-40B4-BE49-F238E27FC236}">
                <a16:creationId xmlns:a16="http://schemas.microsoft.com/office/drawing/2014/main" id="{B9108604-1E64-A54F-B107-D2CDDB75FBCB}"/>
              </a:ext>
            </a:extLst>
          </p:cNvPr>
          <p:cNvSpPr>
            <a:spLocks noGrp="1"/>
          </p:cNvSpPr>
          <p:nvPr>
            <p:ph type="sldNum" sz="quarter" idx="12"/>
          </p:nvPr>
        </p:nvSpPr>
        <p:spPr/>
        <p:txBody>
          <a:bodyPr/>
          <a:lstStyle/>
          <a:p>
            <a:fld id="{8DEB7051-B6B1-F543-9CF9-C86EC8053CB5}" type="slidenum">
              <a:rPr lang="en-GB" smtClean="0"/>
              <a:t>44</a:t>
            </a:fld>
            <a:endParaRPr lang="en-GB"/>
          </a:p>
        </p:txBody>
      </p:sp>
    </p:spTree>
    <p:extLst>
      <p:ext uri="{BB962C8B-B14F-4D97-AF65-F5344CB8AC3E}">
        <p14:creationId xmlns:p14="http://schemas.microsoft.com/office/powerpoint/2010/main" val="3960151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0744-0BF2-FF48-8259-69532206CAE6}"/>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CE181523-E96E-5A4B-88C7-6BD31BA4AAFB}"/>
              </a:ext>
            </a:extLst>
          </p:cNvPr>
          <p:cNvSpPr>
            <a:spLocks noGrp="1"/>
          </p:cNvSpPr>
          <p:nvPr>
            <p:ph idx="1"/>
          </p:nvPr>
        </p:nvSpPr>
        <p:spPr/>
        <p:txBody>
          <a:bodyPr>
            <a:normAutofit/>
          </a:bodyPr>
          <a:lstStyle/>
          <a:p>
            <a:r>
              <a:rPr lang="en-GB" dirty="0"/>
              <a:t>We used </a:t>
            </a:r>
            <a:r>
              <a:rPr lang="en-GB" dirty="0" err="1"/>
              <a:t>Levenshtein</a:t>
            </a:r>
            <a:r>
              <a:rPr lang="en-GB" dirty="0"/>
              <a:t> + a simple sum for combining</a:t>
            </a:r>
          </a:p>
          <a:p>
            <a:r>
              <a:rPr lang="en-GB" dirty="0"/>
              <a:t>Other distance metrics likely to give better results</a:t>
            </a:r>
          </a:p>
          <a:p>
            <a:pPr lvl="1"/>
            <a:r>
              <a:rPr lang="en-GB" sz="2100" dirty="0"/>
              <a:t>Jensen-Shannon, Cosine, Structured Entropic Distance</a:t>
            </a:r>
          </a:p>
          <a:p>
            <a:r>
              <a:rPr lang="en-GB" dirty="0"/>
              <a:t>High intrinsic dimensionality (low variation in inter-record distances) is a problem</a:t>
            </a:r>
          </a:p>
          <a:p>
            <a:pPr lvl="1"/>
            <a:r>
              <a:rPr lang="en-GB" sz="2100" dirty="0"/>
              <a:t>Other metrics may have lower intrinsic dimensionality</a:t>
            </a:r>
          </a:p>
          <a:p>
            <a:pPr lvl="1"/>
            <a:r>
              <a:rPr lang="en-GB" sz="2100" dirty="0"/>
              <a:t>There are methods for dimensionality reduction</a:t>
            </a:r>
          </a:p>
        </p:txBody>
      </p:sp>
      <p:sp>
        <p:nvSpPr>
          <p:cNvPr id="5" name="Slide Number Placeholder 4">
            <a:extLst>
              <a:ext uri="{FF2B5EF4-FFF2-40B4-BE49-F238E27FC236}">
                <a16:creationId xmlns:a16="http://schemas.microsoft.com/office/drawing/2014/main" id="{14748E22-C01C-9040-8D84-82EF83D14868}"/>
              </a:ext>
            </a:extLst>
          </p:cNvPr>
          <p:cNvSpPr>
            <a:spLocks noGrp="1"/>
          </p:cNvSpPr>
          <p:nvPr>
            <p:ph type="sldNum" sz="quarter" idx="12"/>
          </p:nvPr>
        </p:nvSpPr>
        <p:spPr/>
        <p:txBody>
          <a:bodyPr/>
          <a:lstStyle/>
          <a:p>
            <a:fld id="{8DEB7051-B6B1-F543-9CF9-C86EC8053CB5}" type="slidenum">
              <a:rPr lang="en-GB" smtClean="0"/>
              <a:t>45</a:t>
            </a:fld>
            <a:endParaRPr lang="en-GB"/>
          </a:p>
        </p:txBody>
      </p:sp>
    </p:spTree>
    <p:extLst>
      <p:ext uri="{BB962C8B-B14F-4D97-AF65-F5344CB8AC3E}">
        <p14:creationId xmlns:p14="http://schemas.microsoft.com/office/powerpoint/2010/main" val="2361083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B113-6279-DF4A-8214-8DEB2322E531}"/>
              </a:ext>
            </a:extLst>
          </p:cNvPr>
          <p:cNvSpPr>
            <a:spLocks noGrp="1"/>
          </p:cNvSpPr>
          <p:nvPr>
            <p:ph type="ctrTitle"/>
          </p:nvPr>
        </p:nvSpPr>
        <p:spPr/>
        <p:txBody>
          <a:bodyPr/>
          <a:lstStyle/>
          <a:p>
            <a:r>
              <a:rPr lang="en-GB" dirty="0"/>
              <a:t>The importance of similarity method</a:t>
            </a:r>
          </a:p>
        </p:txBody>
      </p:sp>
    </p:spTree>
    <p:extLst>
      <p:ext uri="{BB962C8B-B14F-4D97-AF65-F5344CB8AC3E}">
        <p14:creationId xmlns:p14="http://schemas.microsoft.com/office/powerpoint/2010/main" val="1419847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5400" dirty="0">
                <a:ea typeface="Abadi MT Condensed Extra Bold" charset="0"/>
                <a:cs typeface="Abadi MT Condensed Extra Bold" charset="0"/>
              </a:rPr>
              <a:t>String comparison methods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74" y="1553766"/>
            <a:ext cx="4006031" cy="31095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405" y="1553767"/>
            <a:ext cx="4742596" cy="3109532"/>
          </a:xfrm>
          <a:prstGeom prst="rect">
            <a:avLst/>
          </a:prstGeom>
        </p:spPr>
      </p:pic>
      <p:sp>
        <p:nvSpPr>
          <p:cNvPr id="3" name="Slide Number Placeholder 2">
            <a:extLst>
              <a:ext uri="{FF2B5EF4-FFF2-40B4-BE49-F238E27FC236}">
                <a16:creationId xmlns:a16="http://schemas.microsoft.com/office/drawing/2014/main" id="{55F917EE-E28C-5946-A4CC-629AAAF5934B}"/>
              </a:ext>
            </a:extLst>
          </p:cNvPr>
          <p:cNvSpPr>
            <a:spLocks noGrp="1"/>
          </p:cNvSpPr>
          <p:nvPr>
            <p:ph type="sldNum" sz="quarter" idx="12"/>
          </p:nvPr>
        </p:nvSpPr>
        <p:spPr/>
        <p:txBody>
          <a:bodyPr/>
          <a:lstStyle/>
          <a:p>
            <a:fld id="{8DEB7051-B6B1-F543-9CF9-C86EC8053CB5}" type="slidenum">
              <a:rPr lang="en-GB" smtClean="0"/>
              <a:t>47</a:t>
            </a:fld>
            <a:endParaRPr lang="en-GB"/>
          </a:p>
        </p:txBody>
      </p:sp>
    </p:spTree>
    <p:extLst>
      <p:ext uri="{BB962C8B-B14F-4D97-AF65-F5344CB8AC3E}">
        <p14:creationId xmlns:p14="http://schemas.microsoft.com/office/powerpoint/2010/main" val="495033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ea typeface="Abadi MT Condensed Extra Bold" charset="0"/>
                <a:cs typeface="Abadi MT Condensed Extra Bold" charset="0"/>
              </a:rPr>
              <a:t>Key fields</a:t>
            </a:r>
          </a:p>
        </p:txBody>
      </p:sp>
      <p:sp>
        <p:nvSpPr>
          <p:cNvPr id="3" name="Content Placeholder 2"/>
          <p:cNvSpPr>
            <a:spLocks noGrp="1"/>
          </p:cNvSpPr>
          <p:nvPr>
            <p:ph idx="1"/>
          </p:nvPr>
        </p:nvSpPr>
        <p:spPr/>
        <p:txBody>
          <a:bodyPr>
            <a:normAutofit/>
          </a:bodyPr>
          <a:lstStyle/>
          <a:p>
            <a:r>
              <a:rPr lang="en-GB" dirty="0"/>
              <a:t>Pseudo-identifiers</a:t>
            </a:r>
          </a:p>
          <a:p>
            <a:r>
              <a:rPr lang="en-GB" dirty="0"/>
              <a:t>Here, we fix to</a:t>
            </a:r>
          </a:p>
          <a:p>
            <a:pPr lvl="1"/>
            <a:r>
              <a:rPr lang="en-GB" sz="2100" dirty="0"/>
              <a:t>first name, last name, gender</a:t>
            </a:r>
          </a:p>
          <a:p>
            <a:pPr lvl="1"/>
            <a:r>
              <a:rPr lang="en-GB" sz="2100" dirty="0"/>
              <a:t>day, month, year of birth</a:t>
            </a:r>
          </a:p>
          <a:p>
            <a:pPr lvl="1"/>
            <a:endParaRPr lang="en-GB" sz="2100" dirty="0"/>
          </a:p>
        </p:txBody>
      </p:sp>
      <p:sp>
        <p:nvSpPr>
          <p:cNvPr id="4" name="Slide Number Placeholder 3">
            <a:extLst>
              <a:ext uri="{FF2B5EF4-FFF2-40B4-BE49-F238E27FC236}">
                <a16:creationId xmlns:a16="http://schemas.microsoft.com/office/drawing/2014/main" id="{74ADB9A1-6EDC-474A-9E4A-10A298D9E850}"/>
              </a:ext>
            </a:extLst>
          </p:cNvPr>
          <p:cNvSpPr>
            <a:spLocks noGrp="1"/>
          </p:cNvSpPr>
          <p:nvPr>
            <p:ph type="sldNum" sz="quarter" idx="12"/>
          </p:nvPr>
        </p:nvSpPr>
        <p:spPr/>
        <p:txBody>
          <a:bodyPr/>
          <a:lstStyle/>
          <a:p>
            <a:fld id="{8DEB7051-B6B1-F543-9CF9-C86EC8053CB5}" type="slidenum">
              <a:rPr lang="en-GB" smtClean="0"/>
              <a:t>48</a:t>
            </a:fld>
            <a:endParaRPr lang="en-GB"/>
          </a:p>
        </p:txBody>
      </p:sp>
    </p:spTree>
    <p:extLst>
      <p:ext uri="{BB962C8B-B14F-4D97-AF65-F5344CB8AC3E}">
        <p14:creationId xmlns:p14="http://schemas.microsoft.com/office/powerpoint/2010/main" val="4166335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ea typeface="Abadi MT Condensed Extra Bold" charset="0"/>
                <a:cs typeface="Abadi MT Condensed Extra Bold" charset="0"/>
              </a:rPr>
              <a:t>Weights</a:t>
            </a:r>
          </a:p>
        </p:txBody>
      </p:sp>
      <p:sp>
        <p:nvSpPr>
          <p:cNvPr id="3" name="Content Placeholder 2"/>
          <p:cNvSpPr>
            <a:spLocks noGrp="1"/>
          </p:cNvSpPr>
          <p:nvPr>
            <p:ph idx="1"/>
          </p:nvPr>
        </p:nvSpPr>
        <p:spPr/>
        <p:txBody>
          <a:bodyPr>
            <a:normAutofit/>
          </a:bodyPr>
          <a:lstStyle/>
          <a:p>
            <a:r>
              <a:rPr lang="en-GB" dirty="0"/>
              <a:t>0, 1, 2, 5, 10</a:t>
            </a:r>
          </a:p>
          <a:p>
            <a:r>
              <a:rPr lang="en-GB" dirty="0"/>
              <a:t>Per field</a:t>
            </a:r>
          </a:p>
          <a:p>
            <a:r>
              <a:rPr lang="en-GB" dirty="0"/>
              <a:t>Allows: Ignoring a particular field completely (Use weight 0)</a:t>
            </a:r>
          </a:p>
          <a:p>
            <a:r>
              <a:rPr lang="en-GB" dirty="0"/>
              <a:t>Allows: Giving relatively high importance to some fields</a:t>
            </a:r>
          </a:p>
        </p:txBody>
      </p:sp>
      <p:sp>
        <p:nvSpPr>
          <p:cNvPr id="4" name="Slide Number Placeholder 3">
            <a:extLst>
              <a:ext uri="{FF2B5EF4-FFF2-40B4-BE49-F238E27FC236}">
                <a16:creationId xmlns:a16="http://schemas.microsoft.com/office/drawing/2014/main" id="{678F17C9-9654-6547-8046-F9F1D82E247C}"/>
              </a:ext>
            </a:extLst>
          </p:cNvPr>
          <p:cNvSpPr>
            <a:spLocks noGrp="1"/>
          </p:cNvSpPr>
          <p:nvPr>
            <p:ph type="sldNum" sz="quarter" idx="12"/>
          </p:nvPr>
        </p:nvSpPr>
        <p:spPr/>
        <p:txBody>
          <a:bodyPr/>
          <a:lstStyle/>
          <a:p>
            <a:fld id="{8DEB7051-B6B1-F543-9CF9-C86EC8053CB5}" type="slidenum">
              <a:rPr lang="en-GB" smtClean="0"/>
              <a:t>49</a:t>
            </a:fld>
            <a:endParaRPr lang="en-GB"/>
          </a:p>
        </p:txBody>
      </p:sp>
    </p:spTree>
    <p:extLst>
      <p:ext uri="{BB962C8B-B14F-4D97-AF65-F5344CB8AC3E}">
        <p14:creationId xmlns:p14="http://schemas.microsoft.com/office/powerpoint/2010/main" val="4294601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686A-90FF-6040-9858-5A97ECDCE28A}"/>
              </a:ext>
            </a:extLst>
          </p:cNvPr>
          <p:cNvSpPr>
            <a:spLocks noGrp="1"/>
          </p:cNvSpPr>
          <p:nvPr>
            <p:ph type="title"/>
          </p:nvPr>
        </p:nvSpPr>
        <p:spPr/>
        <p:txBody>
          <a:bodyPr/>
          <a:lstStyle/>
          <a:p>
            <a:r>
              <a:rPr lang="en-GB" dirty="0"/>
              <a:t>Record Linkage – How?</a:t>
            </a:r>
          </a:p>
        </p:txBody>
      </p:sp>
      <p:sp>
        <p:nvSpPr>
          <p:cNvPr id="3" name="Content Placeholder 2">
            <a:extLst>
              <a:ext uri="{FF2B5EF4-FFF2-40B4-BE49-F238E27FC236}">
                <a16:creationId xmlns:a16="http://schemas.microsoft.com/office/drawing/2014/main" id="{48A2E696-107E-0C4A-90FE-F2AA806CA3EB}"/>
              </a:ext>
            </a:extLst>
          </p:cNvPr>
          <p:cNvSpPr>
            <a:spLocks noGrp="1"/>
          </p:cNvSpPr>
          <p:nvPr>
            <p:ph idx="1"/>
          </p:nvPr>
        </p:nvSpPr>
        <p:spPr/>
        <p:txBody>
          <a:bodyPr/>
          <a:lstStyle/>
          <a:p>
            <a:r>
              <a:rPr lang="en-GB" dirty="0"/>
              <a:t>Linkage is usually performed in a three-step process: first, groups of similar candidate records are identified using indexing, then pairs within the same group are compared in more detail, and finally classified.</a:t>
            </a:r>
          </a:p>
        </p:txBody>
      </p:sp>
      <p:sp>
        <p:nvSpPr>
          <p:cNvPr id="9" name="Slide Number Placeholder 8">
            <a:extLst>
              <a:ext uri="{FF2B5EF4-FFF2-40B4-BE49-F238E27FC236}">
                <a16:creationId xmlns:a16="http://schemas.microsoft.com/office/drawing/2014/main" id="{4014E0BB-DD69-1449-9C03-71D870DE7F37}"/>
              </a:ext>
            </a:extLst>
          </p:cNvPr>
          <p:cNvSpPr>
            <a:spLocks noGrp="1"/>
          </p:cNvSpPr>
          <p:nvPr>
            <p:ph type="sldNum" sz="quarter" idx="12"/>
          </p:nvPr>
        </p:nvSpPr>
        <p:spPr/>
        <p:txBody>
          <a:bodyPr/>
          <a:lstStyle/>
          <a:p>
            <a:fld id="{8DEB7051-B6B1-F543-9CF9-C86EC8053CB5}" type="slidenum">
              <a:rPr lang="en-GB" smtClean="0"/>
              <a:t>5</a:t>
            </a:fld>
            <a:endParaRPr lang="en-GB"/>
          </a:p>
        </p:txBody>
      </p:sp>
    </p:spTree>
    <p:extLst>
      <p:ext uri="{BB962C8B-B14F-4D97-AF65-F5344CB8AC3E}">
        <p14:creationId xmlns:p14="http://schemas.microsoft.com/office/powerpoint/2010/main" val="380309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ea typeface="Abadi MT Condensed Extra Bold" charset="0"/>
                <a:cs typeface="Abadi MT Condensed Extra Bold" charset="0"/>
              </a:rPr>
              <a:t>Threshold</a:t>
            </a:r>
          </a:p>
        </p:txBody>
      </p:sp>
      <p:sp>
        <p:nvSpPr>
          <p:cNvPr id="3" name="Content Placeholder 2"/>
          <p:cNvSpPr>
            <a:spLocks noGrp="1"/>
          </p:cNvSpPr>
          <p:nvPr>
            <p:ph idx="1"/>
          </p:nvPr>
        </p:nvSpPr>
        <p:spPr/>
        <p:txBody>
          <a:bodyPr>
            <a:normAutofit/>
          </a:bodyPr>
          <a:lstStyle/>
          <a:p>
            <a:r>
              <a:rPr lang="en-GB" dirty="0"/>
              <a:t>We vary the threshold from 0.60 to 1.00, with increments of 0.05</a:t>
            </a:r>
          </a:p>
          <a:p>
            <a:r>
              <a:rPr lang="en-GB" dirty="0"/>
              <a:t>Lower threshold = easier to make links</a:t>
            </a:r>
          </a:p>
          <a:p>
            <a:pPr lvl="1"/>
            <a:r>
              <a:rPr lang="en-GB" sz="2100" dirty="0"/>
              <a:t>Potentially higher recall, lower precision</a:t>
            </a:r>
          </a:p>
          <a:p>
            <a:r>
              <a:rPr lang="en-GB" dirty="0"/>
              <a:t>Higher threshold = harder to make links</a:t>
            </a:r>
          </a:p>
          <a:p>
            <a:pPr lvl="1"/>
            <a:r>
              <a:rPr lang="en-GB" sz="2100" dirty="0"/>
              <a:t>Potentially higher precision, lower recall</a:t>
            </a:r>
          </a:p>
        </p:txBody>
      </p:sp>
      <p:sp>
        <p:nvSpPr>
          <p:cNvPr id="4" name="Slide Number Placeholder 3">
            <a:extLst>
              <a:ext uri="{FF2B5EF4-FFF2-40B4-BE49-F238E27FC236}">
                <a16:creationId xmlns:a16="http://schemas.microsoft.com/office/drawing/2014/main" id="{7CF99FBB-79ED-814F-89F1-F3B1A0CAEAEB}"/>
              </a:ext>
            </a:extLst>
          </p:cNvPr>
          <p:cNvSpPr>
            <a:spLocks noGrp="1"/>
          </p:cNvSpPr>
          <p:nvPr>
            <p:ph type="sldNum" sz="quarter" idx="12"/>
          </p:nvPr>
        </p:nvSpPr>
        <p:spPr/>
        <p:txBody>
          <a:bodyPr/>
          <a:lstStyle/>
          <a:p>
            <a:fld id="{8DEB7051-B6B1-F543-9CF9-C86EC8053CB5}" type="slidenum">
              <a:rPr lang="en-GB" smtClean="0"/>
              <a:t>50</a:t>
            </a:fld>
            <a:endParaRPr lang="en-GB"/>
          </a:p>
        </p:txBody>
      </p:sp>
    </p:spTree>
    <p:extLst>
      <p:ext uri="{BB962C8B-B14F-4D97-AF65-F5344CB8AC3E}">
        <p14:creationId xmlns:p14="http://schemas.microsoft.com/office/powerpoint/2010/main" val="997990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5400" dirty="0">
                <a:ea typeface="Abadi MT Condensed Extra Bold" charset="0"/>
                <a:cs typeface="Abadi MT Condensed Extra Bold" charset="0"/>
              </a:rPr>
              <a:t>The search space</a:t>
            </a:r>
          </a:p>
        </p:txBody>
      </p:sp>
      <p:sp>
        <p:nvSpPr>
          <p:cNvPr id="3" name="Content Placeholder 2"/>
          <p:cNvSpPr>
            <a:spLocks noGrp="1"/>
          </p:cNvSpPr>
          <p:nvPr>
            <p:ph idx="1"/>
          </p:nvPr>
        </p:nvSpPr>
        <p:spPr/>
        <p:txBody>
          <a:bodyPr>
            <a:noAutofit/>
          </a:bodyPr>
          <a:lstStyle/>
          <a:p>
            <a:r>
              <a:rPr lang="en-GB" dirty="0"/>
              <a:t>For N key fields, S string comparison methods, and W weight options, there are S</a:t>
            </a:r>
            <a:r>
              <a:rPr lang="en-GB" baseline="30000" dirty="0"/>
              <a:t>N</a:t>
            </a:r>
            <a:r>
              <a:rPr lang="en-GB" dirty="0"/>
              <a:t> ∗ W</a:t>
            </a:r>
            <a:r>
              <a:rPr lang="en-GB" baseline="30000" dirty="0"/>
              <a:t>N</a:t>
            </a:r>
            <a:r>
              <a:rPr lang="en-GB" dirty="0"/>
              <a:t> options.</a:t>
            </a:r>
          </a:p>
          <a:p>
            <a:r>
              <a:rPr lang="en-GB" dirty="0"/>
              <a:t>For N = 6, S = 72, and W = 5</a:t>
            </a:r>
          </a:p>
          <a:p>
            <a:pPr lvl="1"/>
            <a:r>
              <a:rPr lang="en-GB" sz="2100" dirty="0"/>
              <a:t>2.18 × 10</a:t>
            </a:r>
            <a:r>
              <a:rPr lang="en-GB" sz="2100" baseline="30000" dirty="0"/>
              <a:t>15</a:t>
            </a:r>
            <a:r>
              <a:rPr lang="en-GB" sz="2100" dirty="0"/>
              <a:t> configuration options</a:t>
            </a:r>
          </a:p>
          <a:p>
            <a:r>
              <a:rPr lang="en-GB" dirty="0"/>
              <a:t>first name: &lt;</a:t>
            </a:r>
            <a:r>
              <a:rPr lang="en-GB" dirty="0" err="1"/>
              <a:t>winkler</a:t>
            </a:r>
            <a:r>
              <a:rPr lang="en-GB" dirty="0"/>
              <a:t>, 1&gt;; last name: &lt;</a:t>
            </a:r>
            <a:r>
              <a:rPr lang="en-GB" dirty="0" err="1"/>
              <a:t>qgram</a:t>
            </a:r>
            <a:r>
              <a:rPr lang="en-GB" dirty="0"/>
              <a:t>, 2&gt;; gender: &lt;exact, 1&gt;; ...</a:t>
            </a:r>
          </a:p>
        </p:txBody>
      </p:sp>
      <p:sp>
        <p:nvSpPr>
          <p:cNvPr id="4" name="Slide Number Placeholder 3">
            <a:extLst>
              <a:ext uri="{FF2B5EF4-FFF2-40B4-BE49-F238E27FC236}">
                <a16:creationId xmlns:a16="http://schemas.microsoft.com/office/drawing/2014/main" id="{841ED565-1EB0-A44E-942C-6E3DF965D3B4}"/>
              </a:ext>
            </a:extLst>
          </p:cNvPr>
          <p:cNvSpPr>
            <a:spLocks noGrp="1"/>
          </p:cNvSpPr>
          <p:nvPr>
            <p:ph type="sldNum" sz="quarter" idx="12"/>
          </p:nvPr>
        </p:nvSpPr>
        <p:spPr/>
        <p:txBody>
          <a:bodyPr/>
          <a:lstStyle/>
          <a:p>
            <a:fld id="{8DEB7051-B6B1-F543-9CF9-C86EC8053CB5}" type="slidenum">
              <a:rPr lang="en-GB" smtClean="0"/>
              <a:t>51</a:t>
            </a:fld>
            <a:endParaRPr lang="en-GB"/>
          </a:p>
        </p:txBody>
      </p:sp>
    </p:spTree>
    <p:extLst>
      <p:ext uri="{BB962C8B-B14F-4D97-AF65-F5344CB8AC3E}">
        <p14:creationId xmlns:p14="http://schemas.microsoft.com/office/powerpoint/2010/main" val="3241202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ea typeface="Abadi MT Condensed Extra Bold" charset="0"/>
                <a:cs typeface="Abadi MT Condensed Extra Bold" charset="0"/>
              </a:rPr>
              <a:t>Sampling for linkage quality metrics</a:t>
            </a:r>
          </a:p>
        </p:txBody>
      </p:sp>
      <p:sp>
        <p:nvSpPr>
          <p:cNvPr id="3" name="Text Placeholder 2"/>
          <p:cNvSpPr>
            <a:spLocks noGrp="1"/>
          </p:cNvSpPr>
          <p:nvPr>
            <p:ph type="body" idx="1"/>
          </p:nvPr>
        </p:nvSpPr>
        <p:spPr/>
        <p:txBody>
          <a:bodyPr>
            <a:normAutofit/>
          </a:bodyPr>
          <a:lstStyle/>
          <a:p>
            <a:r>
              <a:rPr lang="en-GB" dirty="0"/>
              <a:t>Comparing all pairs is impractical</a:t>
            </a:r>
          </a:p>
          <a:p>
            <a:pPr lvl="1"/>
            <a:r>
              <a:rPr lang="en-GB" sz="2100" dirty="0"/>
              <a:t>Takes a very long time</a:t>
            </a:r>
          </a:p>
          <a:p>
            <a:r>
              <a:rPr lang="en-GB" dirty="0"/>
              <a:t>Blocking is the standard method</a:t>
            </a:r>
          </a:p>
          <a:p>
            <a:r>
              <a:rPr lang="en-GB" dirty="0"/>
              <a:t>Here, we do not need to perform linkage, only evaluate a given linkage method</a:t>
            </a:r>
          </a:p>
          <a:p>
            <a:r>
              <a:rPr lang="en-GB" dirty="0"/>
              <a:t>Sampling a subset of the pairs</a:t>
            </a:r>
          </a:p>
        </p:txBody>
      </p:sp>
      <p:sp>
        <p:nvSpPr>
          <p:cNvPr id="4" name="Slide Number Placeholder 3">
            <a:extLst>
              <a:ext uri="{FF2B5EF4-FFF2-40B4-BE49-F238E27FC236}">
                <a16:creationId xmlns:a16="http://schemas.microsoft.com/office/drawing/2014/main" id="{CB7B5A17-5B2A-684B-B7C8-92016224B800}"/>
              </a:ext>
            </a:extLst>
          </p:cNvPr>
          <p:cNvSpPr>
            <a:spLocks noGrp="1"/>
          </p:cNvSpPr>
          <p:nvPr>
            <p:ph type="sldNum" sz="quarter" idx="2"/>
          </p:nvPr>
        </p:nvSpPr>
        <p:spPr/>
        <p:txBody>
          <a:bodyPr/>
          <a:lstStyle/>
          <a:p>
            <a:fld id="{86CB4B4D-7CA3-9044-876B-883B54F8677D}" type="slidenum">
              <a:rPr lang="en-GB" smtClean="0"/>
              <a:t>52</a:t>
            </a:fld>
            <a:endParaRPr lang="en-GB"/>
          </a:p>
        </p:txBody>
      </p:sp>
    </p:spTree>
    <p:extLst>
      <p:ext uri="{BB962C8B-B14F-4D97-AF65-F5344CB8AC3E}">
        <p14:creationId xmlns:p14="http://schemas.microsoft.com/office/powerpoint/2010/main" val="16092757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ea typeface="Abadi MT Condensed Extra Bold" charset="0"/>
                <a:cs typeface="Abadi MT Condensed Extra Bold" charset="0"/>
              </a:rPr>
              <a:t>Sampling for linkage quality metrics</a:t>
            </a:r>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866" y="1442591"/>
            <a:ext cx="4967258" cy="3725443"/>
          </a:xfrm>
          <a:prstGeom prst="rect">
            <a:avLst/>
          </a:prstGeom>
        </p:spPr>
      </p:pic>
      <p:sp>
        <p:nvSpPr>
          <p:cNvPr id="5" name="Slide Number Placeholder 4">
            <a:extLst>
              <a:ext uri="{FF2B5EF4-FFF2-40B4-BE49-F238E27FC236}">
                <a16:creationId xmlns:a16="http://schemas.microsoft.com/office/drawing/2014/main" id="{1A6DE735-0C97-3948-99DB-4B222C27313A}"/>
              </a:ext>
            </a:extLst>
          </p:cNvPr>
          <p:cNvSpPr>
            <a:spLocks noGrp="1"/>
          </p:cNvSpPr>
          <p:nvPr>
            <p:ph type="sldNum" sz="quarter" idx="2"/>
          </p:nvPr>
        </p:nvSpPr>
        <p:spPr/>
        <p:txBody>
          <a:bodyPr/>
          <a:lstStyle/>
          <a:p>
            <a:fld id="{86CB4B4D-7CA3-9044-876B-883B54F8677D}" type="slidenum">
              <a:rPr lang="en-GB" smtClean="0"/>
              <a:t>53</a:t>
            </a:fld>
            <a:endParaRPr lang="en-GB"/>
          </a:p>
        </p:txBody>
      </p:sp>
    </p:spTree>
    <p:extLst>
      <p:ext uri="{BB962C8B-B14F-4D97-AF65-F5344CB8AC3E}">
        <p14:creationId xmlns:p14="http://schemas.microsoft.com/office/powerpoint/2010/main" val="79059309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ea typeface="Abadi MT Condensed Extra Bold" charset="0"/>
                <a:cs typeface="Abadi MT Condensed Extra Bold" charset="0"/>
              </a:rPr>
              <a:t>Sampling for linkage quality metrics</a:t>
            </a:r>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866" y="1442590"/>
            <a:ext cx="4967258" cy="3725444"/>
          </a:xfrm>
          <a:prstGeom prst="rect">
            <a:avLst/>
          </a:prstGeom>
        </p:spPr>
      </p:pic>
      <p:sp>
        <p:nvSpPr>
          <p:cNvPr id="5" name="Slide Number Placeholder 4">
            <a:extLst>
              <a:ext uri="{FF2B5EF4-FFF2-40B4-BE49-F238E27FC236}">
                <a16:creationId xmlns:a16="http://schemas.microsoft.com/office/drawing/2014/main" id="{159362F7-D88B-E643-B718-4D14D1AA0AAC}"/>
              </a:ext>
            </a:extLst>
          </p:cNvPr>
          <p:cNvSpPr>
            <a:spLocks noGrp="1"/>
          </p:cNvSpPr>
          <p:nvPr>
            <p:ph type="sldNum" sz="quarter" idx="2"/>
          </p:nvPr>
        </p:nvSpPr>
        <p:spPr/>
        <p:txBody>
          <a:bodyPr/>
          <a:lstStyle/>
          <a:p>
            <a:fld id="{86CB4B4D-7CA3-9044-876B-883B54F8677D}" type="slidenum">
              <a:rPr lang="en-GB" smtClean="0"/>
              <a:t>54</a:t>
            </a:fld>
            <a:endParaRPr lang="en-GB"/>
          </a:p>
        </p:txBody>
      </p:sp>
    </p:spTree>
    <p:extLst>
      <p:ext uri="{BB962C8B-B14F-4D97-AF65-F5344CB8AC3E}">
        <p14:creationId xmlns:p14="http://schemas.microsoft.com/office/powerpoint/2010/main" val="365601385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ea typeface="Abadi MT Condensed Extra Bold" charset="0"/>
                <a:cs typeface="Abadi MT Condensed Extra Bold" charset="0"/>
              </a:rPr>
              <a:t>Computational experiments</a:t>
            </a:r>
          </a:p>
        </p:txBody>
      </p:sp>
      <p:sp>
        <p:nvSpPr>
          <p:cNvPr id="3" name="Content Placeholder 2"/>
          <p:cNvSpPr>
            <a:spLocks noGrp="1"/>
          </p:cNvSpPr>
          <p:nvPr>
            <p:ph idx="1"/>
          </p:nvPr>
        </p:nvSpPr>
        <p:spPr/>
        <p:txBody>
          <a:bodyPr>
            <a:noAutofit/>
          </a:bodyPr>
          <a:lstStyle/>
          <a:p>
            <a:r>
              <a:rPr lang="en-GB" dirty="0"/>
              <a:t>12,000+ configurations in total</a:t>
            </a:r>
          </a:p>
          <a:p>
            <a:r>
              <a:rPr lang="en-GB" dirty="0"/>
              <a:t>Shortest runtime was 5 minutes</a:t>
            </a:r>
          </a:p>
          <a:p>
            <a:r>
              <a:rPr lang="en-GB" dirty="0"/>
              <a:t>Longest runtime was 16 hours</a:t>
            </a:r>
          </a:p>
          <a:p>
            <a:r>
              <a:rPr lang="en-GB" dirty="0"/>
              <a:t>Average runtime was just above 1 hour</a:t>
            </a:r>
          </a:p>
          <a:p>
            <a:r>
              <a:rPr lang="en-GB" dirty="0"/>
              <a:t>Roughly 1.75 years of computation</a:t>
            </a:r>
          </a:p>
        </p:txBody>
      </p:sp>
      <p:sp>
        <p:nvSpPr>
          <p:cNvPr id="4" name="Slide Number Placeholder 3">
            <a:extLst>
              <a:ext uri="{FF2B5EF4-FFF2-40B4-BE49-F238E27FC236}">
                <a16:creationId xmlns:a16="http://schemas.microsoft.com/office/drawing/2014/main" id="{CB505DD2-11FC-2643-81A9-2A3C7C9CEDD3}"/>
              </a:ext>
            </a:extLst>
          </p:cNvPr>
          <p:cNvSpPr>
            <a:spLocks noGrp="1"/>
          </p:cNvSpPr>
          <p:nvPr>
            <p:ph type="sldNum" sz="quarter" idx="12"/>
          </p:nvPr>
        </p:nvSpPr>
        <p:spPr/>
        <p:txBody>
          <a:bodyPr/>
          <a:lstStyle/>
          <a:p>
            <a:fld id="{8DEB7051-B6B1-F543-9CF9-C86EC8053CB5}" type="slidenum">
              <a:rPr lang="en-GB" smtClean="0"/>
              <a:t>55</a:t>
            </a:fld>
            <a:endParaRPr lang="en-GB"/>
          </a:p>
        </p:txBody>
      </p:sp>
    </p:spTree>
    <p:extLst>
      <p:ext uri="{BB962C8B-B14F-4D97-AF65-F5344CB8AC3E}">
        <p14:creationId xmlns:p14="http://schemas.microsoft.com/office/powerpoint/2010/main" val="3638138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ea typeface="Abadi MT Condensed Extra Bold" charset="0"/>
                <a:cs typeface="Abadi MT Condensed Extra Bold" charset="0"/>
              </a:rPr>
              <a:t>Computational experiments</a:t>
            </a:r>
          </a:p>
        </p:txBody>
      </p:sp>
      <p:sp>
        <p:nvSpPr>
          <p:cNvPr id="3" name="Content Placeholder 2"/>
          <p:cNvSpPr>
            <a:spLocks noGrp="1"/>
          </p:cNvSpPr>
          <p:nvPr>
            <p:ph idx="1"/>
          </p:nvPr>
        </p:nvSpPr>
        <p:spPr/>
        <p:txBody>
          <a:bodyPr>
            <a:noAutofit/>
          </a:bodyPr>
          <a:lstStyle/>
          <a:p>
            <a:r>
              <a:rPr lang="en-GB" dirty="0"/>
              <a:t>We designed some configurations by hand</a:t>
            </a:r>
          </a:p>
          <a:p>
            <a:pPr lvl="1"/>
            <a:r>
              <a:rPr lang="en-GB" sz="2100" dirty="0"/>
              <a:t>“Expert configurations”</a:t>
            </a:r>
          </a:p>
          <a:p>
            <a:r>
              <a:rPr lang="en-GB" dirty="0"/>
              <a:t>The “most sensible” options</a:t>
            </a:r>
          </a:p>
          <a:p>
            <a:pPr lvl="1"/>
            <a:r>
              <a:rPr lang="en-GB" sz="2100" dirty="0"/>
              <a:t>“</a:t>
            </a:r>
            <a:r>
              <a:rPr lang="en-GB" sz="2100" dirty="0" err="1"/>
              <a:t>winkler</a:t>
            </a:r>
            <a:r>
              <a:rPr lang="en-GB" sz="2100" dirty="0"/>
              <a:t>” as the string similarity method</a:t>
            </a:r>
          </a:p>
          <a:p>
            <a:pPr lvl="1"/>
            <a:r>
              <a:rPr lang="en-GB" sz="2100" dirty="0"/>
              <a:t>Equal weights (+ some 0 weight, some 1)</a:t>
            </a:r>
          </a:p>
          <a:p>
            <a:pPr lvl="1"/>
            <a:r>
              <a:rPr lang="en-GB" sz="2100" dirty="0"/>
              <a:t>“exact” string comparison for numeric fields</a:t>
            </a:r>
          </a:p>
        </p:txBody>
      </p:sp>
      <p:sp>
        <p:nvSpPr>
          <p:cNvPr id="4" name="Slide Number Placeholder 3">
            <a:extLst>
              <a:ext uri="{FF2B5EF4-FFF2-40B4-BE49-F238E27FC236}">
                <a16:creationId xmlns:a16="http://schemas.microsoft.com/office/drawing/2014/main" id="{F119BA50-3D38-394E-A9BE-103660192D77}"/>
              </a:ext>
            </a:extLst>
          </p:cNvPr>
          <p:cNvSpPr>
            <a:spLocks noGrp="1"/>
          </p:cNvSpPr>
          <p:nvPr>
            <p:ph type="sldNum" sz="quarter" idx="12"/>
          </p:nvPr>
        </p:nvSpPr>
        <p:spPr/>
        <p:txBody>
          <a:bodyPr/>
          <a:lstStyle/>
          <a:p>
            <a:fld id="{8DEB7051-B6B1-F543-9CF9-C86EC8053CB5}" type="slidenum">
              <a:rPr lang="en-GB" smtClean="0"/>
              <a:t>56</a:t>
            </a:fld>
            <a:endParaRPr lang="en-GB"/>
          </a:p>
        </p:txBody>
      </p:sp>
    </p:spTree>
    <p:extLst>
      <p:ext uri="{BB962C8B-B14F-4D97-AF65-F5344CB8AC3E}">
        <p14:creationId xmlns:p14="http://schemas.microsoft.com/office/powerpoint/2010/main" val="1870692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ea typeface="Abadi MT Condensed Extra Bold" charset="0"/>
                <a:cs typeface="Abadi MT Condensed Extra Bold" charset="0"/>
              </a:rPr>
              <a:t>Computational experiments</a:t>
            </a:r>
          </a:p>
        </p:txBody>
      </p:sp>
      <p:sp>
        <p:nvSpPr>
          <p:cNvPr id="3" name="Content Placeholder 2"/>
          <p:cNvSpPr>
            <a:spLocks noGrp="1"/>
          </p:cNvSpPr>
          <p:nvPr>
            <p:ph idx="1"/>
          </p:nvPr>
        </p:nvSpPr>
        <p:spPr/>
        <p:txBody>
          <a:bodyPr>
            <a:noAutofit/>
          </a:bodyPr>
          <a:lstStyle/>
          <a:p>
            <a:r>
              <a:rPr lang="en-GB" sz="3000" dirty="0"/>
              <a:t>Randomly selected some more</a:t>
            </a:r>
          </a:p>
          <a:p>
            <a:r>
              <a:rPr lang="en-GB" sz="3000" dirty="0"/>
              <a:t>After evaluating the random and designed configurations, we perform local search</a:t>
            </a:r>
          </a:p>
          <a:p>
            <a:r>
              <a:rPr lang="en-GB" sz="3000" dirty="0"/>
              <a:t>Change one option at a time to look for local improvements</a:t>
            </a:r>
          </a:p>
          <a:p>
            <a:r>
              <a:rPr lang="en-GB" sz="2700" dirty="0"/>
              <a:t>&lt;</a:t>
            </a:r>
            <a:r>
              <a:rPr lang="en-GB" sz="2700" dirty="0" err="1"/>
              <a:t>winkler</a:t>
            </a:r>
            <a:r>
              <a:rPr lang="en-GB" sz="2700" dirty="0"/>
              <a:t>, 1&gt;, &lt;exact, 2&gt;, &lt;qgram,0&gt;</a:t>
            </a:r>
          </a:p>
        </p:txBody>
      </p:sp>
      <p:sp>
        <p:nvSpPr>
          <p:cNvPr id="4" name="Slide Number Placeholder 3">
            <a:extLst>
              <a:ext uri="{FF2B5EF4-FFF2-40B4-BE49-F238E27FC236}">
                <a16:creationId xmlns:a16="http://schemas.microsoft.com/office/drawing/2014/main" id="{624A1C85-2D17-6342-9270-AF34066C3FB6}"/>
              </a:ext>
            </a:extLst>
          </p:cNvPr>
          <p:cNvSpPr>
            <a:spLocks noGrp="1"/>
          </p:cNvSpPr>
          <p:nvPr>
            <p:ph type="sldNum" sz="quarter" idx="12"/>
          </p:nvPr>
        </p:nvSpPr>
        <p:spPr/>
        <p:txBody>
          <a:bodyPr/>
          <a:lstStyle/>
          <a:p>
            <a:fld id="{8DEB7051-B6B1-F543-9CF9-C86EC8053CB5}" type="slidenum">
              <a:rPr lang="en-GB" smtClean="0"/>
              <a:t>57</a:t>
            </a:fld>
            <a:endParaRPr lang="en-GB"/>
          </a:p>
        </p:txBody>
      </p:sp>
    </p:spTree>
    <p:extLst>
      <p:ext uri="{BB962C8B-B14F-4D97-AF65-F5344CB8AC3E}">
        <p14:creationId xmlns:p14="http://schemas.microsoft.com/office/powerpoint/2010/main" val="1618732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6917" y="285750"/>
            <a:ext cx="6730166" cy="5053035"/>
          </a:xfrm>
        </p:spPr>
      </p:pic>
      <p:sp>
        <p:nvSpPr>
          <p:cNvPr id="3" name="Slide Number Placeholder 2">
            <a:extLst>
              <a:ext uri="{FF2B5EF4-FFF2-40B4-BE49-F238E27FC236}">
                <a16:creationId xmlns:a16="http://schemas.microsoft.com/office/drawing/2014/main" id="{7A5B3A42-84FA-F344-BB0D-B5797E8F8A27}"/>
              </a:ext>
            </a:extLst>
          </p:cNvPr>
          <p:cNvSpPr>
            <a:spLocks noGrp="1"/>
          </p:cNvSpPr>
          <p:nvPr>
            <p:ph type="sldNum" sz="quarter" idx="12"/>
          </p:nvPr>
        </p:nvSpPr>
        <p:spPr/>
        <p:txBody>
          <a:bodyPr/>
          <a:lstStyle/>
          <a:p>
            <a:fld id="{8DEB7051-B6B1-F543-9CF9-C86EC8053CB5}" type="slidenum">
              <a:rPr lang="en-GB" smtClean="0"/>
              <a:t>58</a:t>
            </a:fld>
            <a:endParaRPr lang="en-GB"/>
          </a:p>
        </p:txBody>
      </p:sp>
    </p:spTree>
    <p:extLst>
      <p:ext uri="{BB962C8B-B14F-4D97-AF65-F5344CB8AC3E}">
        <p14:creationId xmlns:p14="http://schemas.microsoft.com/office/powerpoint/2010/main" val="3918588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85750"/>
            <a:ext cx="9137289" cy="10619785"/>
          </a:xfrm>
        </p:spPr>
      </p:pic>
      <p:sp>
        <p:nvSpPr>
          <p:cNvPr id="3" name="Slide Number Placeholder 2">
            <a:extLst>
              <a:ext uri="{FF2B5EF4-FFF2-40B4-BE49-F238E27FC236}">
                <a16:creationId xmlns:a16="http://schemas.microsoft.com/office/drawing/2014/main" id="{0D66143C-1FB4-BE49-B0BF-C845CBBB1F76}"/>
              </a:ext>
            </a:extLst>
          </p:cNvPr>
          <p:cNvSpPr>
            <a:spLocks noGrp="1"/>
          </p:cNvSpPr>
          <p:nvPr>
            <p:ph type="sldNum" sz="quarter" idx="12"/>
          </p:nvPr>
        </p:nvSpPr>
        <p:spPr/>
        <p:txBody>
          <a:bodyPr/>
          <a:lstStyle/>
          <a:p>
            <a:fld id="{8DEB7051-B6B1-F543-9CF9-C86EC8053CB5}" type="slidenum">
              <a:rPr lang="en-GB" smtClean="0"/>
              <a:t>59</a:t>
            </a:fld>
            <a:endParaRPr lang="en-GB"/>
          </a:p>
        </p:txBody>
      </p:sp>
    </p:spTree>
    <p:extLst>
      <p:ext uri="{BB962C8B-B14F-4D97-AF65-F5344CB8AC3E}">
        <p14:creationId xmlns:p14="http://schemas.microsoft.com/office/powerpoint/2010/main" val="2671481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686A-90FF-6040-9858-5A97ECDCE28A}"/>
              </a:ext>
            </a:extLst>
          </p:cNvPr>
          <p:cNvSpPr>
            <a:spLocks noGrp="1"/>
          </p:cNvSpPr>
          <p:nvPr>
            <p:ph type="title"/>
          </p:nvPr>
        </p:nvSpPr>
        <p:spPr/>
        <p:txBody>
          <a:bodyPr/>
          <a:lstStyle/>
          <a:p>
            <a:r>
              <a:rPr lang="en-GB" dirty="0"/>
              <a:t>Record Linkage – How?</a:t>
            </a:r>
          </a:p>
        </p:txBody>
      </p:sp>
      <p:sp>
        <p:nvSpPr>
          <p:cNvPr id="3" name="Content Placeholder 2">
            <a:extLst>
              <a:ext uri="{FF2B5EF4-FFF2-40B4-BE49-F238E27FC236}">
                <a16:creationId xmlns:a16="http://schemas.microsoft.com/office/drawing/2014/main" id="{48A2E696-107E-0C4A-90FE-F2AA806CA3EB}"/>
              </a:ext>
            </a:extLst>
          </p:cNvPr>
          <p:cNvSpPr>
            <a:spLocks noGrp="1"/>
          </p:cNvSpPr>
          <p:nvPr>
            <p:ph idx="1"/>
          </p:nvPr>
        </p:nvSpPr>
        <p:spPr/>
        <p:txBody>
          <a:bodyPr/>
          <a:lstStyle/>
          <a:p>
            <a:r>
              <a:rPr lang="en-GB" dirty="0"/>
              <a:t>Linkage is usually performed in a three-step process: first, groups of similar candidate records are identified using </a:t>
            </a:r>
            <a:r>
              <a:rPr lang="en-GB" b="1" dirty="0"/>
              <a:t>indexing</a:t>
            </a:r>
            <a:r>
              <a:rPr lang="en-GB" dirty="0"/>
              <a:t>, then pairs within the same group are compared in more detail, and finally classified.</a:t>
            </a:r>
          </a:p>
          <a:p>
            <a:r>
              <a:rPr lang="en-GB" dirty="0"/>
              <a:t>Even state-of-the-art indexing techniques, such as locality sensitive hashing, have potential drawbacks.</a:t>
            </a:r>
          </a:p>
          <a:p>
            <a:r>
              <a:rPr lang="en-GB" dirty="0"/>
              <a:t>They may fail to group together some true matching records with high similarity, or they may group records with low similarity, leading to high computational overhead.</a:t>
            </a:r>
          </a:p>
          <a:p>
            <a:endParaRPr lang="en-GB" dirty="0"/>
          </a:p>
        </p:txBody>
      </p:sp>
      <p:sp>
        <p:nvSpPr>
          <p:cNvPr id="9" name="Slide Number Placeholder 8">
            <a:extLst>
              <a:ext uri="{FF2B5EF4-FFF2-40B4-BE49-F238E27FC236}">
                <a16:creationId xmlns:a16="http://schemas.microsoft.com/office/drawing/2014/main" id="{9381ADE1-24CA-4E4C-B313-1D54682F5FD9}"/>
              </a:ext>
            </a:extLst>
          </p:cNvPr>
          <p:cNvSpPr>
            <a:spLocks noGrp="1"/>
          </p:cNvSpPr>
          <p:nvPr>
            <p:ph type="sldNum" sz="quarter" idx="12"/>
          </p:nvPr>
        </p:nvSpPr>
        <p:spPr/>
        <p:txBody>
          <a:bodyPr/>
          <a:lstStyle/>
          <a:p>
            <a:fld id="{8DEB7051-B6B1-F543-9CF9-C86EC8053CB5}" type="slidenum">
              <a:rPr lang="en-GB" smtClean="0"/>
              <a:t>6</a:t>
            </a:fld>
            <a:endParaRPr lang="en-GB"/>
          </a:p>
        </p:txBody>
      </p:sp>
    </p:spTree>
    <p:extLst>
      <p:ext uri="{BB962C8B-B14F-4D97-AF65-F5344CB8AC3E}">
        <p14:creationId xmlns:p14="http://schemas.microsoft.com/office/powerpoint/2010/main" val="4357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753" y="363179"/>
            <a:ext cx="6162495" cy="5143500"/>
          </a:xfrm>
        </p:spPr>
      </p:pic>
      <p:sp>
        <p:nvSpPr>
          <p:cNvPr id="3" name="Slide Number Placeholder 2">
            <a:extLst>
              <a:ext uri="{FF2B5EF4-FFF2-40B4-BE49-F238E27FC236}">
                <a16:creationId xmlns:a16="http://schemas.microsoft.com/office/drawing/2014/main" id="{003701B2-97D3-3146-A010-1B7E26A49BA1}"/>
              </a:ext>
            </a:extLst>
          </p:cNvPr>
          <p:cNvSpPr>
            <a:spLocks noGrp="1"/>
          </p:cNvSpPr>
          <p:nvPr>
            <p:ph type="sldNum" sz="quarter" idx="12"/>
          </p:nvPr>
        </p:nvSpPr>
        <p:spPr/>
        <p:txBody>
          <a:bodyPr/>
          <a:lstStyle/>
          <a:p>
            <a:fld id="{8DEB7051-B6B1-F543-9CF9-C86EC8053CB5}" type="slidenum">
              <a:rPr lang="en-GB" smtClean="0"/>
              <a:t>60</a:t>
            </a:fld>
            <a:endParaRPr lang="en-GB"/>
          </a:p>
        </p:txBody>
      </p:sp>
    </p:spTree>
    <p:extLst>
      <p:ext uri="{BB962C8B-B14F-4D97-AF65-F5344CB8AC3E}">
        <p14:creationId xmlns:p14="http://schemas.microsoft.com/office/powerpoint/2010/main" val="254739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613" y="285751"/>
            <a:ext cx="6636774" cy="4999556"/>
          </a:xfrm>
          <a:prstGeom prst="rect">
            <a:avLst/>
          </a:prstGeom>
        </p:spPr>
      </p:pic>
      <p:sp>
        <p:nvSpPr>
          <p:cNvPr id="5" name="Slide Number Placeholder 4">
            <a:extLst>
              <a:ext uri="{FF2B5EF4-FFF2-40B4-BE49-F238E27FC236}">
                <a16:creationId xmlns:a16="http://schemas.microsoft.com/office/drawing/2014/main" id="{1F32E46C-4A7E-D545-8292-8ACAFF5DC697}"/>
              </a:ext>
            </a:extLst>
          </p:cNvPr>
          <p:cNvSpPr>
            <a:spLocks noGrp="1"/>
          </p:cNvSpPr>
          <p:nvPr>
            <p:ph type="sldNum" sz="quarter" idx="2"/>
          </p:nvPr>
        </p:nvSpPr>
        <p:spPr/>
        <p:txBody>
          <a:bodyPr/>
          <a:lstStyle/>
          <a:p>
            <a:fld id="{86CB4B4D-7CA3-9044-876B-883B54F8677D}" type="slidenum">
              <a:rPr lang="en-GB" smtClean="0"/>
              <a:t>61</a:t>
            </a:fld>
            <a:endParaRPr lang="en-GB"/>
          </a:p>
        </p:txBody>
      </p:sp>
    </p:spTree>
    <p:extLst>
      <p:ext uri="{BB962C8B-B14F-4D97-AF65-F5344CB8AC3E}">
        <p14:creationId xmlns:p14="http://schemas.microsoft.com/office/powerpoint/2010/main" val="212653165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ea typeface="Abadi MT Condensed Extra Bold" charset="0"/>
                <a:cs typeface="Abadi MT Condensed Extra Bold" charset="0"/>
              </a:rPr>
              <a:t>Computational experiments</a:t>
            </a:r>
          </a:p>
        </p:txBody>
      </p:sp>
      <p:sp>
        <p:nvSpPr>
          <p:cNvPr id="3" name="Text Placeholder 2"/>
          <p:cNvSpPr>
            <a:spLocks noGrp="1"/>
          </p:cNvSpPr>
          <p:nvPr>
            <p:ph type="body" idx="1"/>
          </p:nvPr>
        </p:nvSpPr>
        <p:spPr/>
        <p:txBody>
          <a:bodyPr>
            <a:noAutofit/>
          </a:bodyPr>
          <a:lstStyle/>
          <a:p>
            <a:r>
              <a:rPr lang="en-GB" dirty="0"/>
              <a:t>Designed configurations give a maximum F-measure value of 0.47</a:t>
            </a:r>
          </a:p>
          <a:p>
            <a:r>
              <a:rPr lang="en-GB" dirty="0"/>
              <a:t>0.47 is not bad, considering how easy it is to achieve in terms of design</a:t>
            </a:r>
          </a:p>
          <a:p>
            <a:endParaRPr lang="en-GB" dirty="0"/>
          </a:p>
          <a:p>
            <a:r>
              <a:rPr lang="en-GB" dirty="0"/>
              <a:t>Via search, we achieve configurations with F-measure value of 0.54</a:t>
            </a:r>
          </a:p>
          <a:p>
            <a:r>
              <a:rPr lang="en-GB" dirty="0"/>
              <a:t>Small improvement, but can be very valuable</a:t>
            </a:r>
          </a:p>
        </p:txBody>
      </p:sp>
      <p:sp>
        <p:nvSpPr>
          <p:cNvPr id="4" name="Slide Number Placeholder 3">
            <a:extLst>
              <a:ext uri="{FF2B5EF4-FFF2-40B4-BE49-F238E27FC236}">
                <a16:creationId xmlns:a16="http://schemas.microsoft.com/office/drawing/2014/main" id="{C932452A-C929-3B42-949F-3D7C04978097}"/>
              </a:ext>
            </a:extLst>
          </p:cNvPr>
          <p:cNvSpPr>
            <a:spLocks noGrp="1"/>
          </p:cNvSpPr>
          <p:nvPr>
            <p:ph type="sldNum" sz="quarter" idx="2"/>
          </p:nvPr>
        </p:nvSpPr>
        <p:spPr/>
        <p:txBody>
          <a:bodyPr/>
          <a:lstStyle/>
          <a:p>
            <a:fld id="{86CB4B4D-7CA3-9044-876B-883B54F8677D}" type="slidenum">
              <a:rPr lang="en-GB" smtClean="0"/>
              <a:t>62</a:t>
            </a:fld>
            <a:endParaRPr lang="en-GB"/>
          </a:p>
        </p:txBody>
      </p:sp>
    </p:spTree>
    <p:extLst>
      <p:ext uri="{BB962C8B-B14F-4D97-AF65-F5344CB8AC3E}">
        <p14:creationId xmlns:p14="http://schemas.microsoft.com/office/powerpoint/2010/main" val="35993171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ea typeface="Abadi MT Condensed Extra Bold" charset="0"/>
                <a:cs typeface="Abadi MT Condensed Extra Bold" charset="0"/>
              </a:rPr>
              <a:t>Computational experiments</a:t>
            </a:r>
            <a:endParaRPr lang="en-GB" sz="3600" dirty="0"/>
          </a:p>
        </p:txBody>
      </p:sp>
      <p:sp>
        <p:nvSpPr>
          <p:cNvPr id="3" name="Text Placeholder 2"/>
          <p:cNvSpPr>
            <a:spLocks noGrp="1"/>
          </p:cNvSpPr>
          <p:nvPr>
            <p:ph type="body" idx="1"/>
          </p:nvPr>
        </p:nvSpPr>
        <p:spPr/>
        <p:txBody>
          <a:bodyPr>
            <a:noAutofit/>
          </a:bodyPr>
          <a:lstStyle/>
          <a:p>
            <a:r>
              <a:rPr lang="en-GB" dirty="0"/>
              <a:t>Discarding gender information, better linkage quality</a:t>
            </a:r>
          </a:p>
          <a:p>
            <a:r>
              <a:rPr lang="en-GB" dirty="0"/>
              <a:t>Compression based string comparison methods effective for first names</a:t>
            </a:r>
          </a:p>
          <a:p>
            <a:r>
              <a:rPr lang="en-GB" dirty="0"/>
              <a:t>Syllable alignment distance based methods seem to perform well for surnames</a:t>
            </a:r>
          </a:p>
          <a:p>
            <a:r>
              <a:rPr lang="en-GB" dirty="0"/>
              <a:t>Best configurations omit the day and the month of date of birth; less reliable?</a:t>
            </a:r>
          </a:p>
        </p:txBody>
      </p:sp>
      <p:sp>
        <p:nvSpPr>
          <p:cNvPr id="4" name="Slide Number Placeholder 3">
            <a:extLst>
              <a:ext uri="{FF2B5EF4-FFF2-40B4-BE49-F238E27FC236}">
                <a16:creationId xmlns:a16="http://schemas.microsoft.com/office/drawing/2014/main" id="{E45A0A9A-5FA3-4B4E-9EC0-53FD45C84D53}"/>
              </a:ext>
            </a:extLst>
          </p:cNvPr>
          <p:cNvSpPr>
            <a:spLocks noGrp="1"/>
          </p:cNvSpPr>
          <p:nvPr>
            <p:ph type="sldNum" sz="quarter" idx="2"/>
          </p:nvPr>
        </p:nvSpPr>
        <p:spPr/>
        <p:txBody>
          <a:bodyPr/>
          <a:lstStyle/>
          <a:p>
            <a:fld id="{86CB4B4D-7CA3-9044-876B-883B54F8677D}" type="slidenum">
              <a:rPr lang="en-GB" smtClean="0"/>
              <a:t>63</a:t>
            </a:fld>
            <a:endParaRPr lang="en-GB"/>
          </a:p>
        </p:txBody>
      </p:sp>
    </p:spTree>
    <p:extLst>
      <p:ext uri="{BB962C8B-B14F-4D97-AF65-F5344CB8AC3E}">
        <p14:creationId xmlns:p14="http://schemas.microsoft.com/office/powerpoint/2010/main" val="416380756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ea typeface="Abadi MT Condensed Extra Bold" charset="0"/>
                <a:cs typeface="Abadi MT Condensed Extra Bold" charset="0"/>
              </a:rPr>
              <a:t>Conclusion</a:t>
            </a:r>
            <a:endParaRPr lang="en-GB" sz="3600" dirty="0"/>
          </a:p>
        </p:txBody>
      </p:sp>
      <p:sp>
        <p:nvSpPr>
          <p:cNvPr id="3" name="Text Placeholder 2"/>
          <p:cNvSpPr>
            <a:spLocks noGrp="1"/>
          </p:cNvSpPr>
          <p:nvPr>
            <p:ph type="body" idx="1"/>
          </p:nvPr>
        </p:nvSpPr>
        <p:spPr/>
        <p:txBody>
          <a:bodyPr>
            <a:noAutofit/>
          </a:bodyPr>
          <a:lstStyle/>
          <a:p>
            <a:r>
              <a:rPr lang="en-GB" dirty="0"/>
              <a:t>A good similarity method is crucial for achieving good quality linkage.</a:t>
            </a:r>
          </a:p>
          <a:p>
            <a:r>
              <a:rPr lang="en-GB" dirty="0"/>
              <a:t>Configured randomly, extremely poor linkage quality.</a:t>
            </a:r>
          </a:p>
          <a:p>
            <a:r>
              <a:rPr lang="en-GB" dirty="0"/>
              <a:t>Can do better than obvious choices</a:t>
            </a:r>
          </a:p>
          <a:p>
            <a:r>
              <a:rPr lang="en-GB" dirty="0"/>
              <a:t>Still, poor quality with standard algorithms</a:t>
            </a:r>
          </a:p>
          <a:p>
            <a:r>
              <a:rPr lang="en-GB" dirty="0"/>
              <a:t>More sophisticated methods can achieve much better linkage quality (we have some unpublished on this!)</a:t>
            </a:r>
          </a:p>
          <a:p>
            <a:pPr lvl="1"/>
            <a:r>
              <a:rPr lang="en-GB" sz="2100" dirty="0"/>
              <a:t>Making use of more information</a:t>
            </a:r>
          </a:p>
          <a:p>
            <a:pPr lvl="1"/>
            <a:r>
              <a:rPr lang="en-GB" sz="2100" dirty="0"/>
              <a:t>For example the family structure</a:t>
            </a:r>
          </a:p>
        </p:txBody>
      </p:sp>
      <p:sp>
        <p:nvSpPr>
          <p:cNvPr id="4" name="Slide Number Placeholder 3">
            <a:extLst>
              <a:ext uri="{FF2B5EF4-FFF2-40B4-BE49-F238E27FC236}">
                <a16:creationId xmlns:a16="http://schemas.microsoft.com/office/drawing/2014/main" id="{ED0BC913-AA49-E34A-A5B7-CC5D00F0C3E5}"/>
              </a:ext>
            </a:extLst>
          </p:cNvPr>
          <p:cNvSpPr>
            <a:spLocks noGrp="1"/>
          </p:cNvSpPr>
          <p:nvPr>
            <p:ph type="sldNum" sz="quarter" idx="2"/>
          </p:nvPr>
        </p:nvSpPr>
        <p:spPr/>
        <p:txBody>
          <a:bodyPr/>
          <a:lstStyle/>
          <a:p>
            <a:fld id="{86CB4B4D-7CA3-9044-876B-883B54F8677D}" type="slidenum">
              <a:rPr lang="en-GB" smtClean="0"/>
              <a:t>64</a:t>
            </a:fld>
            <a:endParaRPr lang="en-GB"/>
          </a:p>
        </p:txBody>
      </p:sp>
    </p:spTree>
    <p:extLst>
      <p:ext uri="{BB962C8B-B14F-4D97-AF65-F5344CB8AC3E}">
        <p14:creationId xmlns:p14="http://schemas.microsoft.com/office/powerpoint/2010/main" val="138557118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B8EE7B-D98B-844F-B67B-E43A203FFD4E}"/>
              </a:ext>
            </a:extLst>
          </p:cNvPr>
          <p:cNvSpPr>
            <a:spLocks noGrp="1"/>
          </p:cNvSpPr>
          <p:nvPr>
            <p:ph idx="1"/>
          </p:nvPr>
        </p:nvSpPr>
        <p:spPr>
          <a:xfrm>
            <a:off x="628651" y="1424539"/>
            <a:ext cx="3770094" cy="3722930"/>
          </a:xfrm>
        </p:spPr>
        <p:txBody>
          <a:bodyPr/>
          <a:lstStyle/>
          <a:p>
            <a:endParaRPr lang="en-GB" dirty="0"/>
          </a:p>
          <a:p>
            <a:r>
              <a:rPr lang="en-GB" dirty="0"/>
              <a:t>Presenting at PAKDD 2018 next week</a:t>
            </a:r>
          </a:p>
          <a:p>
            <a:endParaRPr lang="en-GB" dirty="0"/>
          </a:p>
          <a:p>
            <a:r>
              <a:rPr lang="en-GB" dirty="0"/>
              <a:t>Available: </a:t>
            </a:r>
            <a:r>
              <a:rPr lang="en-GB" dirty="0">
                <a:hlinkClick r:id="rId2"/>
              </a:rPr>
              <a:t>https://github.com/digitisingscotland/pakdd2018-metric-linkage</a:t>
            </a:r>
            <a:endParaRPr lang="en-GB" dirty="0"/>
          </a:p>
          <a:p>
            <a:endParaRPr lang="en-GB" dirty="0"/>
          </a:p>
        </p:txBody>
      </p:sp>
      <p:pic>
        <p:nvPicPr>
          <p:cNvPr id="4" name="Content Placeholder 4">
            <a:extLst>
              <a:ext uri="{FF2B5EF4-FFF2-40B4-BE49-F238E27FC236}">
                <a16:creationId xmlns:a16="http://schemas.microsoft.com/office/drawing/2014/main" id="{87F6DA96-A6DE-4E4B-9773-8933CF44C85B}"/>
              </a:ext>
            </a:extLst>
          </p:cNvPr>
          <p:cNvPicPr>
            <a:picLocks noChangeAspect="1"/>
          </p:cNvPicPr>
          <p:nvPr/>
        </p:nvPicPr>
        <p:blipFill>
          <a:blip r:embed="rId3"/>
          <a:stretch>
            <a:fillRect/>
          </a:stretch>
        </p:blipFill>
        <p:spPr>
          <a:xfrm>
            <a:off x="4398745" y="426184"/>
            <a:ext cx="4482364" cy="4721285"/>
          </a:xfrm>
          <a:prstGeom prst="rect">
            <a:avLst/>
          </a:prstGeom>
        </p:spPr>
      </p:pic>
      <p:sp>
        <p:nvSpPr>
          <p:cNvPr id="10" name="Slide Number Placeholder 9">
            <a:extLst>
              <a:ext uri="{FF2B5EF4-FFF2-40B4-BE49-F238E27FC236}">
                <a16:creationId xmlns:a16="http://schemas.microsoft.com/office/drawing/2014/main" id="{EC21BE93-1B07-614C-A5BC-35F81837D373}"/>
              </a:ext>
            </a:extLst>
          </p:cNvPr>
          <p:cNvSpPr>
            <a:spLocks noGrp="1"/>
          </p:cNvSpPr>
          <p:nvPr>
            <p:ph type="sldNum" sz="quarter" idx="12"/>
          </p:nvPr>
        </p:nvSpPr>
        <p:spPr/>
        <p:txBody>
          <a:bodyPr/>
          <a:lstStyle/>
          <a:p>
            <a:fld id="{8DEB7051-B6B1-F543-9CF9-C86EC8053CB5}" type="slidenum">
              <a:rPr lang="en-GB" smtClean="0"/>
              <a:t>65</a:t>
            </a:fld>
            <a:endParaRPr lang="en-GB"/>
          </a:p>
        </p:txBody>
      </p:sp>
    </p:spTree>
    <p:extLst>
      <p:ext uri="{BB962C8B-B14F-4D97-AF65-F5344CB8AC3E}">
        <p14:creationId xmlns:p14="http://schemas.microsoft.com/office/powerpoint/2010/main" val="3133273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1FC8-2F82-4748-A534-9908999D9235}"/>
              </a:ext>
            </a:extLst>
          </p:cNvPr>
          <p:cNvSpPr>
            <a:spLocks noGrp="1"/>
          </p:cNvSpPr>
          <p:nvPr>
            <p:ph type="title"/>
          </p:nvPr>
        </p:nvSpPr>
        <p:spPr/>
        <p:txBody>
          <a:bodyPr/>
          <a:lstStyle/>
          <a:p>
            <a:r>
              <a:rPr lang="en-GB" dirty="0"/>
              <a:t>Record Linkage – Proposal</a:t>
            </a:r>
          </a:p>
        </p:txBody>
      </p:sp>
      <p:sp>
        <p:nvSpPr>
          <p:cNvPr id="3" name="Content Placeholder 2">
            <a:extLst>
              <a:ext uri="{FF2B5EF4-FFF2-40B4-BE49-F238E27FC236}">
                <a16:creationId xmlns:a16="http://schemas.microsoft.com/office/drawing/2014/main" id="{90416D25-9183-ED49-92A3-9F54C0FA7211}"/>
              </a:ext>
            </a:extLst>
          </p:cNvPr>
          <p:cNvSpPr>
            <a:spLocks noGrp="1"/>
          </p:cNvSpPr>
          <p:nvPr>
            <p:ph idx="1"/>
          </p:nvPr>
        </p:nvSpPr>
        <p:spPr/>
        <p:txBody>
          <a:bodyPr>
            <a:normAutofit/>
          </a:bodyPr>
          <a:lstStyle/>
          <a:p>
            <a:r>
              <a:rPr lang="en-GB" i="1" dirty="0"/>
              <a:t>Metric space indexing</a:t>
            </a:r>
            <a:r>
              <a:rPr lang="en-GB" dirty="0"/>
              <a:t> (MSI) to perform </a:t>
            </a:r>
            <a:r>
              <a:rPr lang="en-GB" i="1" dirty="0"/>
              <a:t>complete</a:t>
            </a:r>
            <a:r>
              <a:rPr lang="en-GB" dirty="0"/>
              <a:t> linkage</a:t>
            </a:r>
          </a:p>
          <a:p>
            <a:r>
              <a:rPr lang="en-GB" dirty="0"/>
              <a:t>A parameter-free process</a:t>
            </a:r>
          </a:p>
          <a:p>
            <a:r>
              <a:rPr lang="en-GB" dirty="0"/>
              <a:t>Combining indexing, comparison and classification</a:t>
            </a:r>
          </a:p>
        </p:txBody>
      </p:sp>
      <p:pic>
        <p:nvPicPr>
          <p:cNvPr id="10" name="Picture 9">
            <a:extLst>
              <a:ext uri="{FF2B5EF4-FFF2-40B4-BE49-F238E27FC236}">
                <a16:creationId xmlns:a16="http://schemas.microsoft.com/office/drawing/2014/main" id="{C232FA16-E52B-F64D-99EB-0AECCE156A0E}"/>
              </a:ext>
            </a:extLst>
          </p:cNvPr>
          <p:cNvPicPr>
            <a:picLocks noChangeAspect="1"/>
          </p:cNvPicPr>
          <p:nvPr/>
        </p:nvPicPr>
        <p:blipFill rotWithShape="1">
          <a:blip r:embed="rId2"/>
          <a:srcRect r="28120"/>
          <a:stretch/>
        </p:blipFill>
        <p:spPr>
          <a:xfrm>
            <a:off x="628650" y="3306350"/>
            <a:ext cx="4431600" cy="1079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4C75F30F-BA1C-F746-8C88-67C5F5EFDD77}"/>
              </a:ext>
            </a:extLst>
          </p:cNvPr>
          <p:cNvPicPr>
            <a:picLocks noChangeAspect="1"/>
          </p:cNvPicPr>
          <p:nvPr/>
        </p:nvPicPr>
        <p:blipFill rotWithShape="1">
          <a:blip r:embed="rId2"/>
          <a:srcRect l="71880"/>
          <a:stretch/>
        </p:blipFill>
        <p:spPr>
          <a:xfrm>
            <a:off x="6165054" y="3305411"/>
            <a:ext cx="1735200" cy="1080736"/>
          </a:xfrm>
          <a:prstGeom prst="rect">
            <a:avLst/>
          </a:prstGeom>
          <a:ln>
            <a:noFill/>
          </a:ln>
          <a:effectLst>
            <a:outerShdw blurRad="190500" algn="tl" rotWithShape="0">
              <a:srgbClr val="000000">
                <a:alpha val="70000"/>
              </a:srgbClr>
            </a:outerShdw>
          </a:effectLst>
        </p:spPr>
      </p:pic>
      <p:sp>
        <p:nvSpPr>
          <p:cNvPr id="12" name="Slide Number Placeholder 11">
            <a:extLst>
              <a:ext uri="{FF2B5EF4-FFF2-40B4-BE49-F238E27FC236}">
                <a16:creationId xmlns:a16="http://schemas.microsoft.com/office/drawing/2014/main" id="{24CB8410-188A-674A-BF45-88D24F653A0A}"/>
              </a:ext>
            </a:extLst>
          </p:cNvPr>
          <p:cNvSpPr>
            <a:spLocks noGrp="1"/>
          </p:cNvSpPr>
          <p:nvPr>
            <p:ph type="sldNum" sz="quarter" idx="12"/>
          </p:nvPr>
        </p:nvSpPr>
        <p:spPr/>
        <p:txBody>
          <a:bodyPr/>
          <a:lstStyle/>
          <a:p>
            <a:fld id="{8DEB7051-B6B1-F543-9CF9-C86EC8053CB5}" type="slidenum">
              <a:rPr lang="en-GB" smtClean="0"/>
              <a:t>7</a:t>
            </a:fld>
            <a:endParaRPr lang="en-GB"/>
          </a:p>
        </p:txBody>
      </p:sp>
    </p:spTree>
    <p:extLst>
      <p:ext uri="{BB962C8B-B14F-4D97-AF65-F5344CB8AC3E}">
        <p14:creationId xmlns:p14="http://schemas.microsoft.com/office/powerpoint/2010/main" val="368547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0A8B-9720-F14C-B547-482202D49988}"/>
              </a:ext>
            </a:extLst>
          </p:cNvPr>
          <p:cNvSpPr>
            <a:spLocks noGrp="1"/>
          </p:cNvSpPr>
          <p:nvPr>
            <p:ph type="title"/>
          </p:nvPr>
        </p:nvSpPr>
        <p:spPr/>
        <p:txBody>
          <a:bodyPr/>
          <a:lstStyle/>
          <a:p>
            <a:r>
              <a:rPr lang="en-GB" dirty="0"/>
              <a:t>Context – Digitising Scotland &amp; ADRC</a:t>
            </a:r>
          </a:p>
        </p:txBody>
      </p:sp>
      <p:sp>
        <p:nvSpPr>
          <p:cNvPr id="3" name="Content Placeholder 2">
            <a:extLst>
              <a:ext uri="{FF2B5EF4-FFF2-40B4-BE49-F238E27FC236}">
                <a16:creationId xmlns:a16="http://schemas.microsoft.com/office/drawing/2014/main" id="{519368C2-767E-8D4B-911E-BA538583D7E8}"/>
              </a:ext>
            </a:extLst>
          </p:cNvPr>
          <p:cNvSpPr>
            <a:spLocks noGrp="1"/>
          </p:cNvSpPr>
          <p:nvPr>
            <p:ph idx="1"/>
          </p:nvPr>
        </p:nvSpPr>
        <p:spPr/>
        <p:txBody>
          <a:bodyPr>
            <a:normAutofit/>
          </a:bodyPr>
          <a:lstStyle/>
          <a:p>
            <a:r>
              <a:rPr lang="en-GB" dirty="0"/>
              <a:t>Digitising Scotland (ES/K00574X/1)</a:t>
            </a:r>
          </a:p>
          <a:p>
            <a:pPr lvl="1"/>
            <a:r>
              <a:rPr lang="en-GB" sz="2100" dirty="0">
                <a:hlinkClick r:id="rId2"/>
              </a:rPr>
              <a:t>https://digitisingscotland.cs.st-andrews.ac.uk</a:t>
            </a:r>
            <a:endParaRPr lang="en-GB" sz="2100" dirty="0"/>
          </a:p>
          <a:p>
            <a:pPr lvl="1"/>
            <a:r>
              <a:rPr lang="en-GB" sz="2100" dirty="0"/>
              <a:t>Digitise the 24 million Scottish vital events records</a:t>
            </a:r>
            <a:br>
              <a:rPr lang="en-GB" sz="2100" dirty="0"/>
            </a:br>
            <a:r>
              <a:rPr lang="en-GB" sz="2100" dirty="0"/>
              <a:t>(births, deaths, and marriages) since 1855</a:t>
            </a:r>
          </a:p>
          <a:p>
            <a:r>
              <a:rPr lang="en-GB" dirty="0"/>
              <a:t>ADRN – Administrative Data Research Network</a:t>
            </a:r>
          </a:p>
          <a:p>
            <a:pPr lvl="1"/>
            <a:r>
              <a:rPr lang="en-GB" sz="2100" dirty="0"/>
              <a:t>ADRC-England, ADRC-N Ireland, ADRC-Wales</a:t>
            </a:r>
          </a:p>
          <a:p>
            <a:pPr lvl="1"/>
            <a:r>
              <a:rPr lang="en-GB" sz="2100" dirty="0"/>
              <a:t>ADRC-Scotland (ES/L007487/1)</a:t>
            </a:r>
          </a:p>
          <a:p>
            <a:pPr lvl="2"/>
            <a:r>
              <a:rPr lang="en-GB" sz="2100" dirty="0"/>
              <a:t>Linkage of these records</a:t>
            </a:r>
          </a:p>
        </p:txBody>
      </p:sp>
      <p:sp>
        <p:nvSpPr>
          <p:cNvPr id="9" name="Slide Number Placeholder 8">
            <a:extLst>
              <a:ext uri="{FF2B5EF4-FFF2-40B4-BE49-F238E27FC236}">
                <a16:creationId xmlns:a16="http://schemas.microsoft.com/office/drawing/2014/main" id="{FC610D97-7638-6547-8105-1B31037547C1}"/>
              </a:ext>
            </a:extLst>
          </p:cNvPr>
          <p:cNvSpPr>
            <a:spLocks noGrp="1"/>
          </p:cNvSpPr>
          <p:nvPr>
            <p:ph type="sldNum" sz="quarter" idx="12"/>
          </p:nvPr>
        </p:nvSpPr>
        <p:spPr/>
        <p:txBody>
          <a:bodyPr/>
          <a:lstStyle/>
          <a:p>
            <a:fld id="{8DEB7051-B6B1-F543-9CF9-C86EC8053CB5}" type="slidenum">
              <a:rPr lang="en-GB" smtClean="0"/>
              <a:t>8</a:t>
            </a:fld>
            <a:endParaRPr lang="en-GB"/>
          </a:p>
        </p:txBody>
      </p:sp>
    </p:spTree>
    <p:extLst>
      <p:ext uri="{BB962C8B-B14F-4D97-AF65-F5344CB8AC3E}">
        <p14:creationId xmlns:p14="http://schemas.microsoft.com/office/powerpoint/2010/main" val="4033167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FC78-5A1B-9E4C-80C3-D7EEEA6EEA26}"/>
              </a:ext>
            </a:extLst>
          </p:cNvPr>
          <p:cNvSpPr>
            <a:spLocks noGrp="1"/>
          </p:cNvSpPr>
          <p:nvPr>
            <p:ph type="title"/>
          </p:nvPr>
        </p:nvSpPr>
        <p:spPr/>
        <p:txBody>
          <a:bodyPr/>
          <a:lstStyle/>
          <a:p>
            <a:r>
              <a:rPr lang="en-GB" dirty="0"/>
              <a:t>Scotland’s Records</a:t>
            </a:r>
          </a:p>
        </p:txBody>
      </p:sp>
      <p:sp>
        <p:nvSpPr>
          <p:cNvPr id="3" name="Content Placeholder 2">
            <a:extLst>
              <a:ext uri="{FF2B5EF4-FFF2-40B4-BE49-F238E27FC236}">
                <a16:creationId xmlns:a16="http://schemas.microsoft.com/office/drawing/2014/main" id="{7700157A-BC36-A943-B445-A43B9F0B14F1}"/>
              </a:ext>
            </a:extLst>
          </p:cNvPr>
          <p:cNvSpPr>
            <a:spLocks noGrp="1"/>
          </p:cNvSpPr>
          <p:nvPr>
            <p:ph idx="1"/>
          </p:nvPr>
        </p:nvSpPr>
        <p:spPr/>
        <p:txBody>
          <a:bodyPr>
            <a:normAutofit/>
          </a:bodyPr>
          <a:lstStyle/>
          <a:p>
            <a:r>
              <a:rPr lang="en-GB" dirty="0"/>
              <a:t>Birth record</a:t>
            </a:r>
          </a:p>
          <a:p>
            <a:pPr lvl="1"/>
            <a:r>
              <a:rPr lang="en-GB" dirty="0"/>
              <a:t>Contains 3 people: baby, father, mother</a:t>
            </a:r>
          </a:p>
          <a:p>
            <a:pPr lvl="1"/>
            <a:r>
              <a:rPr lang="en-GB" dirty="0"/>
              <a:t>Birth date</a:t>
            </a:r>
          </a:p>
          <a:p>
            <a:pPr lvl="1"/>
            <a:r>
              <a:rPr lang="en-GB" dirty="0"/>
              <a:t>Parent’s marriage date and place</a:t>
            </a:r>
          </a:p>
          <a:p>
            <a:r>
              <a:rPr lang="en-GB" dirty="0"/>
              <a:t>Death record</a:t>
            </a:r>
          </a:p>
          <a:p>
            <a:pPr lvl="1"/>
            <a:r>
              <a:rPr lang="en-GB" dirty="0"/>
              <a:t>Contains 4 people: deceased, their spouse, father, mother</a:t>
            </a:r>
          </a:p>
          <a:p>
            <a:pPr lvl="1"/>
            <a:r>
              <a:rPr lang="en-GB" dirty="0"/>
              <a:t>Age at death</a:t>
            </a:r>
          </a:p>
          <a:p>
            <a:r>
              <a:rPr lang="en-GB" dirty="0"/>
              <a:t>Marriage record</a:t>
            </a:r>
          </a:p>
          <a:p>
            <a:pPr lvl="1"/>
            <a:r>
              <a:rPr lang="en-GB" dirty="0"/>
              <a:t>Contains 6 people: groom, bride, their parents</a:t>
            </a:r>
          </a:p>
          <a:p>
            <a:pPr lvl="1"/>
            <a:r>
              <a:rPr lang="en-GB" dirty="0"/>
              <a:t>Date and place</a:t>
            </a:r>
          </a:p>
        </p:txBody>
      </p:sp>
      <p:sp>
        <p:nvSpPr>
          <p:cNvPr id="5" name="Slide Number Placeholder 4">
            <a:extLst>
              <a:ext uri="{FF2B5EF4-FFF2-40B4-BE49-F238E27FC236}">
                <a16:creationId xmlns:a16="http://schemas.microsoft.com/office/drawing/2014/main" id="{AC8EBE80-0CBC-454F-9631-6560A11D04A9}"/>
              </a:ext>
            </a:extLst>
          </p:cNvPr>
          <p:cNvSpPr>
            <a:spLocks noGrp="1"/>
          </p:cNvSpPr>
          <p:nvPr>
            <p:ph type="sldNum" sz="quarter" idx="12"/>
          </p:nvPr>
        </p:nvSpPr>
        <p:spPr/>
        <p:txBody>
          <a:bodyPr/>
          <a:lstStyle/>
          <a:p>
            <a:fld id="{8DEB7051-B6B1-F543-9CF9-C86EC8053CB5}" type="slidenum">
              <a:rPr lang="en-GB" smtClean="0"/>
              <a:t>9</a:t>
            </a:fld>
            <a:endParaRPr lang="en-GB"/>
          </a:p>
        </p:txBody>
      </p:sp>
    </p:spTree>
    <p:extLst>
      <p:ext uri="{BB962C8B-B14F-4D97-AF65-F5344CB8AC3E}">
        <p14:creationId xmlns:p14="http://schemas.microsoft.com/office/powerpoint/2010/main" val="27706638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1436</TotalTime>
  <Words>2583</Words>
  <Application>Microsoft Macintosh PowerPoint</Application>
  <PresentationFormat>On-screen Show (16:10)</PresentationFormat>
  <Paragraphs>419</Paragraphs>
  <Slides>65</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Abadi MT Condensed Extra Bold</vt:lpstr>
      <vt:lpstr>Arial</vt:lpstr>
      <vt:lpstr>Cambria</vt:lpstr>
      <vt:lpstr>Cambria Regular</vt:lpstr>
      <vt:lpstr>Wingdings</vt:lpstr>
      <vt:lpstr>Office Theme</vt:lpstr>
      <vt:lpstr>Using Metric Space Indexing for Complete and Efficient Record Linkage</vt:lpstr>
      <vt:lpstr>PowerPoint Presentation</vt:lpstr>
      <vt:lpstr>Abstract</vt:lpstr>
      <vt:lpstr>Record Linkage – What?</vt:lpstr>
      <vt:lpstr>Record Linkage – How?</vt:lpstr>
      <vt:lpstr>Record Linkage – How?</vt:lpstr>
      <vt:lpstr>Record Linkage – Proposal</vt:lpstr>
      <vt:lpstr>Context – Digitising Scotland &amp; ADRC</vt:lpstr>
      <vt:lpstr>Scotland’s Records</vt:lpstr>
      <vt:lpstr>Scotland’s Records - Births</vt:lpstr>
      <vt:lpstr>PowerPoint Presentation</vt:lpstr>
      <vt:lpstr>Scotland’s Records - Deaths</vt:lpstr>
      <vt:lpstr>PowerPoint Presentation</vt:lpstr>
      <vt:lpstr>Scotland’s Records - Marriages</vt:lpstr>
      <vt:lpstr>PowerPoint Presentation</vt:lpstr>
      <vt:lpstr>Record Linkage – Distance calculation</vt:lpstr>
      <vt:lpstr>Record Linkage – Indexing/Blocking</vt:lpstr>
      <vt:lpstr>Record Linkage – Metric Space Indexing</vt:lpstr>
      <vt:lpstr>Record Linkage – Metric Distances</vt:lpstr>
      <vt:lpstr>Record Linkage – Metric Distances</vt:lpstr>
      <vt:lpstr>Blocking vs Metric Space</vt:lpstr>
      <vt:lpstr>Metric Tree</vt:lpstr>
      <vt:lpstr>Metric Tree - Constructing</vt:lpstr>
      <vt:lpstr>Metric Tree - Querying</vt:lpstr>
      <vt:lpstr>PowerPoint Presentation</vt:lpstr>
      <vt:lpstr>PowerPoint Presentation</vt:lpstr>
      <vt:lpstr>Linkage using M-Tree</vt:lpstr>
      <vt:lpstr>Approach</vt:lpstr>
      <vt:lpstr>Approach – Traditional indexing</vt:lpstr>
      <vt:lpstr>Approach – LSH-MinHash</vt:lpstr>
      <vt:lpstr>Datasets</vt:lpstr>
      <vt:lpstr>PowerPoint Presentation</vt:lpstr>
      <vt:lpstr>PowerPoint Presentation</vt:lpstr>
      <vt:lpstr>PowerPoint Presentation</vt:lpstr>
      <vt:lpstr>PowerPoint Presentation</vt:lpstr>
      <vt:lpstr>CORA</vt:lpstr>
      <vt:lpstr>PowerPoint Presentation</vt:lpstr>
      <vt:lpstr>PowerPoint Presentation</vt:lpstr>
      <vt:lpstr>PowerPoint Presentation</vt:lpstr>
      <vt:lpstr>PowerPoint Presentation</vt:lpstr>
      <vt:lpstr>Isle of Skye &amp; Kilmarnock</vt:lpstr>
      <vt:lpstr>PowerPoint Presentation</vt:lpstr>
      <vt:lpstr>PowerPoint Presentation</vt:lpstr>
      <vt:lpstr>Summary</vt:lpstr>
      <vt:lpstr>Future Work</vt:lpstr>
      <vt:lpstr>The importance of similarity method</vt:lpstr>
      <vt:lpstr>String comparison methods</vt:lpstr>
      <vt:lpstr>Key fields</vt:lpstr>
      <vt:lpstr>Weights</vt:lpstr>
      <vt:lpstr>Threshold</vt:lpstr>
      <vt:lpstr>The search space</vt:lpstr>
      <vt:lpstr>Sampling for linkage quality metrics</vt:lpstr>
      <vt:lpstr>Sampling for linkage quality metrics</vt:lpstr>
      <vt:lpstr>Sampling for linkage quality metrics</vt:lpstr>
      <vt:lpstr>Computational experiments</vt:lpstr>
      <vt:lpstr>Computational experiments</vt:lpstr>
      <vt:lpstr>Computational experiments</vt:lpstr>
      <vt:lpstr>PowerPoint Presentation</vt:lpstr>
      <vt:lpstr>PowerPoint Presentation</vt:lpstr>
      <vt:lpstr>PowerPoint Presentation</vt:lpstr>
      <vt:lpstr>PowerPoint Presentation</vt:lpstr>
      <vt:lpstr>Computational experiments</vt:lpstr>
      <vt:lpstr>Computational experiments</vt:lpstr>
      <vt:lpstr>Conclusion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Metric Space Indexing for Complete and Efficient Record Linkage</dc:title>
  <dc:creator>ozgurakgun@gmail.com</dc:creator>
  <cp:lastModifiedBy>ozgurakgun@gmail.com</cp:lastModifiedBy>
  <cp:revision>138</cp:revision>
  <dcterms:created xsi:type="dcterms:W3CDTF">2018-05-30T03:18:49Z</dcterms:created>
  <dcterms:modified xsi:type="dcterms:W3CDTF">2018-05-31T03:15:01Z</dcterms:modified>
</cp:coreProperties>
</file>